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59" r:id="rId5"/>
    <p:sldId id="260" r:id="rId6"/>
    <p:sldId id="286" r:id="rId7"/>
    <p:sldId id="261" r:id="rId8"/>
    <p:sldId id="262" r:id="rId9"/>
    <p:sldId id="285" r:id="rId10"/>
    <p:sldId id="263" r:id="rId11"/>
    <p:sldId id="264" r:id="rId12"/>
    <p:sldId id="265" r:id="rId13"/>
    <p:sldId id="268" r:id="rId14"/>
    <p:sldId id="266" r:id="rId15"/>
    <p:sldId id="269" r:id="rId16"/>
    <p:sldId id="270" r:id="rId17"/>
    <p:sldId id="271" r:id="rId18"/>
    <p:sldId id="272" r:id="rId19"/>
    <p:sldId id="284"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36C1C-77A6-47DF-87FF-2F3D33CB0874}" type="datetimeFigureOut">
              <a:rPr lang="en-US" smtClean="0"/>
              <a:t>8/4/2020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E43D5-15CB-4563-9F2C-44A56C4277D8}" type="slidenum">
              <a:rPr lang="en-US" smtClean="0"/>
              <a:t>‹#›</a:t>
            </a:fld>
            <a:endParaRPr lang="en-US"/>
          </a:p>
        </p:txBody>
      </p:sp>
    </p:spTree>
    <p:extLst>
      <p:ext uri="{BB962C8B-B14F-4D97-AF65-F5344CB8AC3E}">
        <p14:creationId xmlns:p14="http://schemas.microsoft.com/office/powerpoint/2010/main" val="260665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0D0640E-25AC-449C-A8B9-6D33E72D8C8D}" type="datetime1">
              <a:rPr lang="en-US" smtClean="0"/>
              <a:t>8/4/2020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2865584-7B85-4782-B863-AA4D5F6918E1}"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F38A5C-290B-4AD1-8CF5-146332152EB9}"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865584-7B85-4782-B863-AA4D5F6918E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CBE322-F109-4AAA-8EC9-B12D918BC35F}"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865584-7B85-4782-B863-AA4D5F6918E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D9C684-BA7D-48B0-94F9-9DEDC6415C7E}"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865584-7B85-4782-B863-AA4D5F6918E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108358-5BCC-4DFC-9BAD-80DA8BAC12EA}" type="datetime1">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865584-7B85-4782-B863-AA4D5F6918E1}"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93B353-9626-4F81-8A00-1F33EA063D40}" type="datetime1">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865584-7B85-4782-B863-AA4D5F6918E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95F61C-551E-42D2-8BF5-72107E70569E}" type="datetime1">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865584-7B85-4782-B863-AA4D5F6918E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FD3AEF-B4F2-4229-B13A-E3DF001A3CF4}" type="datetime1">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A5B87-5F1E-4653-BC26-8D0292F10127}" type="datetime1">
              <a:rPr lang="en-US" smtClean="0"/>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865584-7B85-4782-B863-AA4D5F6918E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BD2958-0C29-4AD9-B55A-EA67339F6032}" type="datetime1">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865584-7B85-4782-B863-AA4D5F6918E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BC011B-878F-4BF7-B584-1B95ABF29C15}" type="datetime1">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F2865584-7B85-4782-B863-AA4D5F6918E1}"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6D0463-4479-484E-BC0D-BC019E31159A}" type="datetime1">
              <a:rPr lang="en-US" smtClean="0"/>
              <a:t>8/4/2020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2865584-7B85-4782-B863-AA4D5F6918E1}"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II MSC PHYSICS</a:t>
            </a:r>
            <a:endParaRPr lang="en-US" dirty="0"/>
          </a:p>
        </p:txBody>
      </p:sp>
      <p:sp>
        <p:nvSpPr>
          <p:cNvPr id="3" name="Subtitle 2"/>
          <p:cNvSpPr>
            <a:spLocks noGrp="1"/>
          </p:cNvSpPr>
          <p:nvPr>
            <p:ph type="subTitle" idx="1"/>
          </p:nvPr>
        </p:nvSpPr>
        <p:spPr/>
        <p:txBody>
          <a:bodyPr/>
          <a:lstStyle/>
          <a:p>
            <a:r>
              <a:rPr lang="en-US" dirty="0" smtClean="0"/>
              <a:t>MICROPROCESSOR AND MICROCONTROLLER</a:t>
            </a:r>
          </a:p>
          <a:p>
            <a:r>
              <a:rPr lang="en-US" dirty="0" smtClean="0">
                <a:solidFill>
                  <a:srgbClr val="FF0000"/>
                </a:solidFill>
              </a:rPr>
              <a:t>UNIT-1</a:t>
            </a:r>
            <a:endParaRPr lang="en-US" dirty="0">
              <a:solidFill>
                <a:srgbClr val="FF0000"/>
              </a:solidFill>
            </a:endParaRPr>
          </a:p>
        </p:txBody>
      </p:sp>
      <p:sp>
        <p:nvSpPr>
          <p:cNvPr id="4" name="Date Placeholder 3"/>
          <p:cNvSpPr>
            <a:spLocks noGrp="1"/>
          </p:cNvSpPr>
          <p:nvPr>
            <p:ph type="dt" sz="half" idx="10"/>
          </p:nvPr>
        </p:nvSpPr>
        <p:spPr/>
        <p:txBody>
          <a:bodyPr/>
          <a:lstStyle/>
          <a:p>
            <a:fld id="{0CA8C4B3-6289-4B07-B2EA-96644F809EF9}"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a:t>
            </a:fld>
            <a:endParaRPr lang="en-US" dirty="0"/>
          </a:p>
        </p:txBody>
      </p:sp>
    </p:spTree>
    <p:extLst>
      <p:ext uri="{BB962C8B-B14F-4D97-AF65-F5344CB8AC3E}">
        <p14:creationId xmlns:p14="http://schemas.microsoft.com/office/powerpoint/2010/main" val="3140834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MICROPROCESSOR AND ITS OPERATIONS</a:t>
            </a:r>
            <a:r>
              <a:rPr lang="en-US" sz="3200" dirty="0"/>
              <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All the various functions performed by the microprocessor can be classified in three general categories.</a:t>
            </a:r>
          </a:p>
          <a:p>
            <a:pPr marL="0" indent="0">
              <a:buNone/>
            </a:pPr>
            <a:endParaRPr lang="en-US" dirty="0"/>
          </a:p>
          <a:p>
            <a:pPr lvl="0"/>
            <a:r>
              <a:rPr lang="en-US" dirty="0"/>
              <a:t>Microprocessor initiated operations</a:t>
            </a:r>
          </a:p>
          <a:p>
            <a:pPr lvl="0"/>
            <a:r>
              <a:rPr lang="en-US" dirty="0"/>
              <a:t>Internal operations</a:t>
            </a:r>
          </a:p>
          <a:p>
            <a:pPr lvl="0"/>
            <a:r>
              <a:rPr lang="en-US" dirty="0"/>
              <a:t>Peripheral or externally initiated operations</a:t>
            </a:r>
          </a:p>
          <a:p>
            <a:pPr marL="0" indent="0">
              <a:buNone/>
            </a:pPr>
            <a:endParaRPr lang="en-US" dirty="0"/>
          </a:p>
          <a:p>
            <a:r>
              <a:rPr lang="en-US" dirty="0"/>
              <a:t>To perform these functions, the microprocessor requires a group of logic circuits and a set of signals called control signals. The term </a:t>
            </a:r>
            <a:r>
              <a:rPr lang="en-US" b="1" dirty="0"/>
              <a:t>microprocessor unit (MPU)</a:t>
            </a:r>
            <a:r>
              <a:rPr lang="en-US" dirty="0"/>
              <a:t> is defined as a group of device that can perform these functions with necessary set of signals. It is similar to CPU (Central processing unit) of a computer.</a:t>
            </a:r>
          </a:p>
          <a:p>
            <a:endParaRPr lang="en-US" dirty="0"/>
          </a:p>
        </p:txBody>
      </p:sp>
      <p:sp>
        <p:nvSpPr>
          <p:cNvPr id="4" name="Date Placeholder 3"/>
          <p:cNvSpPr>
            <a:spLocks noGrp="1"/>
          </p:cNvSpPr>
          <p:nvPr>
            <p:ph type="dt" sz="half" idx="10"/>
          </p:nvPr>
        </p:nvSpPr>
        <p:spPr/>
        <p:txBody>
          <a:bodyPr/>
          <a:lstStyle/>
          <a:p>
            <a:fld id="{3B8AEA3D-73B7-4752-BF33-608BAA3E81EA}"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10</a:t>
            </a:fld>
            <a:endParaRPr lang="en-US" dirty="0"/>
          </a:p>
        </p:txBody>
      </p:sp>
    </p:spTree>
    <p:extLst>
      <p:ext uri="{BB962C8B-B14F-4D97-AF65-F5344CB8AC3E}">
        <p14:creationId xmlns:p14="http://schemas.microsoft.com/office/powerpoint/2010/main" val="210051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
            </a:r>
            <a:br>
              <a:rPr lang="en-US" sz="5400" dirty="0"/>
            </a:br>
            <a:r>
              <a:rPr lang="en-US" b="1" dirty="0"/>
              <a:t> </a:t>
            </a:r>
            <a:r>
              <a:rPr lang="en-US" dirty="0"/>
              <a:t/>
            </a:r>
            <a:br>
              <a:rPr lang="en-US" dirty="0"/>
            </a:br>
            <a:r>
              <a:rPr lang="en-US" dirty="0"/>
              <a:t> </a:t>
            </a:r>
            <a:r>
              <a:rPr lang="en-US" sz="2700" b="1" dirty="0" smtClean="0"/>
              <a:t>i</a:t>
            </a:r>
            <a:r>
              <a:rPr lang="en-US" sz="2700" b="1" dirty="0"/>
              <a:t>) Microprocessor initiated operations and 8085 bus organization</a:t>
            </a:r>
            <a:endParaRPr lang="en-US" sz="2700" dirty="0"/>
          </a:p>
        </p:txBody>
      </p:sp>
      <p:sp>
        <p:nvSpPr>
          <p:cNvPr id="3" name="Content Placeholder 2"/>
          <p:cNvSpPr>
            <a:spLocks noGrp="1"/>
          </p:cNvSpPr>
          <p:nvPr>
            <p:ph idx="1"/>
          </p:nvPr>
        </p:nvSpPr>
        <p:spPr/>
        <p:txBody>
          <a:bodyPr>
            <a:normAutofit fontScale="70000" lnSpcReduction="20000"/>
          </a:bodyPr>
          <a:lstStyle/>
          <a:p>
            <a:r>
              <a:rPr lang="en-US" dirty="0"/>
              <a:t>The microprocessor unit (MPU) performs mainly four operations;</a:t>
            </a:r>
          </a:p>
          <a:p>
            <a:endParaRPr lang="en-US" dirty="0"/>
          </a:p>
          <a:p>
            <a:pPr lvl="0"/>
            <a:r>
              <a:rPr lang="en-US" dirty="0"/>
              <a:t>Memory read: 	Reads data (or instructions) from memory</a:t>
            </a:r>
          </a:p>
          <a:p>
            <a:pPr lvl="0"/>
            <a:r>
              <a:rPr lang="en-US" dirty="0"/>
              <a:t>Memory write: 	Writes data (or instructions) into memory</a:t>
            </a:r>
          </a:p>
          <a:p>
            <a:pPr lvl="0"/>
            <a:r>
              <a:rPr lang="en-US" dirty="0"/>
              <a:t>I/O read:		Accepts data from input devices</a:t>
            </a:r>
          </a:p>
          <a:p>
            <a:pPr lvl="0"/>
            <a:r>
              <a:rPr lang="en-US" dirty="0"/>
              <a:t>I/O write:		Sends data to output devices</a:t>
            </a:r>
          </a:p>
          <a:p>
            <a:endParaRPr lang="en-US" dirty="0"/>
          </a:p>
          <a:p>
            <a:pPr algn="just"/>
            <a:r>
              <a:rPr lang="en-US" dirty="0"/>
              <a:t>All these operations are part of the communications process between the MPU and peripheral devices. To communicate with a peripheral (or a memory location), the MPU needs to perform the following steps</a:t>
            </a:r>
          </a:p>
          <a:p>
            <a:pPr marL="0" indent="0">
              <a:buNone/>
            </a:pPr>
            <a:endParaRPr lang="en-US" dirty="0"/>
          </a:p>
          <a:p>
            <a:r>
              <a:rPr lang="en-US" b="1" dirty="0"/>
              <a:t>Step 1</a:t>
            </a:r>
            <a:r>
              <a:rPr lang="en-US" dirty="0"/>
              <a:t>:	Identify the peripheral or the memory location</a:t>
            </a:r>
          </a:p>
          <a:p>
            <a:r>
              <a:rPr lang="en-US" b="1" dirty="0"/>
              <a:t>Step 2</a:t>
            </a:r>
            <a:r>
              <a:rPr lang="en-US" dirty="0"/>
              <a:t>:	Transfer binary information (data and instruction)</a:t>
            </a:r>
          </a:p>
          <a:p>
            <a:r>
              <a:rPr lang="en-US" b="1" dirty="0"/>
              <a:t>Step 3</a:t>
            </a:r>
            <a:r>
              <a:rPr lang="en-US" dirty="0"/>
              <a:t>:	Provide timing or synchronization signals.</a:t>
            </a:r>
          </a:p>
          <a:p>
            <a:r>
              <a:rPr lang="en-US" dirty="0"/>
              <a:t> </a:t>
            </a:r>
          </a:p>
          <a:p>
            <a:endParaRPr lang="en-US" dirty="0"/>
          </a:p>
        </p:txBody>
      </p:sp>
      <p:sp>
        <p:nvSpPr>
          <p:cNvPr id="4" name="Date Placeholder 3"/>
          <p:cNvSpPr>
            <a:spLocks noGrp="1"/>
          </p:cNvSpPr>
          <p:nvPr>
            <p:ph type="dt" sz="half" idx="10"/>
          </p:nvPr>
        </p:nvSpPr>
        <p:spPr/>
        <p:txBody>
          <a:bodyPr/>
          <a:lstStyle/>
          <a:p>
            <a:fld id="{096DE528-CD56-4E00-860C-7B0A93A71817}"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11</a:t>
            </a:fld>
            <a:endParaRPr lang="en-US" dirty="0"/>
          </a:p>
        </p:txBody>
      </p:sp>
    </p:spTree>
    <p:extLst>
      <p:ext uri="{BB962C8B-B14F-4D97-AF65-F5344CB8AC3E}">
        <p14:creationId xmlns:p14="http://schemas.microsoft.com/office/powerpoint/2010/main" val="190625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Structure</a:t>
            </a:r>
            <a:endParaRPr lang="en-US" dirty="0"/>
          </a:p>
        </p:txBody>
      </p:sp>
      <p:sp>
        <p:nvSpPr>
          <p:cNvPr id="3" name="Content Placeholder 2"/>
          <p:cNvSpPr>
            <a:spLocks noGrp="1"/>
          </p:cNvSpPr>
          <p:nvPr>
            <p:ph idx="1"/>
          </p:nvPr>
        </p:nvSpPr>
        <p:spPr/>
        <p:txBody>
          <a:bodyPr>
            <a:normAutofit fontScale="62500" lnSpcReduction="20000"/>
          </a:bodyPr>
          <a:lstStyle/>
          <a:p>
            <a:r>
              <a:rPr lang="en-US" sz="2800" dirty="0"/>
              <a:t>The 8085 MPU performs these functions using </a:t>
            </a:r>
            <a:r>
              <a:rPr lang="en-US" sz="2800" b="1" i="1" dirty="0"/>
              <a:t>buses</a:t>
            </a:r>
            <a:r>
              <a:rPr lang="en-US" sz="2800" dirty="0"/>
              <a:t>. A bus groups is group of conducting lines that carries address, data and control signals. There are</a:t>
            </a:r>
            <a:endParaRPr lang="en-US" sz="2400" dirty="0"/>
          </a:p>
          <a:p>
            <a:pPr marL="0" indent="0">
              <a:buNone/>
            </a:pPr>
            <a:endParaRPr lang="en-US" sz="2400" dirty="0"/>
          </a:p>
          <a:p>
            <a:pPr lvl="0"/>
            <a:r>
              <a:rPr lang="en-US" sz="2800" dirty="0"/>
              <a:t>Address bus</a:t>
            </a:r>
            <a:endParaRPr lang="en-US" sz="2400" dirty="0"/>
          </a:p>
          <a:p>
            <a:pPr lvl="0"/>
            <a:r>
              <a:rPr lang="en-US" sz="2800" dirty="0"/>
              <a:t>Data bus</a:t>
            </a:r>
            <a:endParaRPr lang="en-US" sz="2400" dirty="0"/>
          </a:p>
          <a:p>
            <a:pPr lvl="0"/>
            <a:r>
              <a:rPr lang="en-US" sz="2800" dirty="0"/>
              <a:t>Control bus</a:t>
            </a:r>
            <a:endParaRPr lang="en-US" sz="2400" dirty="0"/>
          </a:p>
          <a:p>
            <a:pPr marL="0" indent="0">
              <a:buNone/>
            </a:pPr>
            <a:endParaRPr lang="en-US" sz="2400" dirty="0"/>
          </a:p>
          <a:p>
            <a:r>
              <a:rPr lang="en-US" sz="2800" dirty="0"/>
              <a:t>The bus structure is shown in fig.3</a:t>
            </a:r>
            <a:endParaRPr lang="en-US" sz="2400" dirty="0"/>
          </a:p>
          <a:p>
            <a:endParaRPr lang="en-US" sz="2400" dirty="0"/>
          </a:p>
          <a:p>
            <a:r>
              <a:rPr lang="en-US" sz="2800" b="1" dirty="0"/>
              <a:t>Address bus</a:t>
            </a:r>
            <a:endParaRPr lang="en-US" sz="2400" dirty="0"/>
          </a:p>
          <a:p>
            <a:pPr lvl="1"/>
            <a:r>
              <a:rPr lang="en-US" dirty="0"/>
              <a:t>The group of conducting lines that carries address are called address bus.</a:t>
            </a:r>
            <a:endParaRPr lang="en-US" sz="2000" dirty="0"/>
          </a:p>
          <a:p>
            <a:pPr lvl="1"/>
            <a:r>
              <a:rPr lang="en-US" dirty="0"/>
              <a:t>The address bus is a group of 16 lines generally identified as A</a:t>
            </a:r>
            <a:r>
              <a:rPr lang="en-US" baseline="-25000" dirty="0"/>
              <a:t>0</a:t>
            </a:r>
            <a:r>
              <a:rPr lang="en-US" dirty="0"/>
              <a:t> to A</a:t>
            </a:r>
            <a:r>
              <a:rPr lang="en-US" baseline="-25000" dirty="0"/>
              <a:t>15.</a:t>
            </a:r>
            <a:endParaRPr lang="en-US" sz="2000" dirty="0"/>
          </a:p>
          <a:p>
            <a:pPr lvl="1"/>
            <a:r>
              <a:rPr lang="en-US" dirty="0"/>
              <a:t>It is </a:t>
            </a:r>
            <a:r>
              <a:rPr lang="en-US" b="1" i="1" dirty="0"/>
              <a:t>unidirectional</a:t>
            </a:r>
            <a:r>
              <a:rPr lang="en-US" dirty="0"/>
              <a:t>- bits flow only in one direction i.e., from the MPU to peripheral devices.</a:t>
            </a:r>
            <a:endParaRPr lang="en-US" sz="2000" dirty="0"/>
          </a:p>
          <a:p>
            <a:pPr lvl="1"/>
            <a:r>
              <a:rPr lang="en-US" dirty="0"/>
              <a:t>It performs the first function; identifying peripheral device or memory devices (step 1).</a:t>
            </a:r>
            <a:r>
              <a:rPr lang="en-US" b="1" dirty="0"/>
              <a:t>	</a:t>
            </a:r>
            <a:endParaRPr lang="en-US" sz="2000" dirty="0"/>
          </a:p>
          <a:p>
            <a:pPr lvl="1"/>
            <a:r>
              <a:rPr lang="en-US" dirty="0"/>
              <a:t>Each peripheral or memory devices is identified by a binary number called address.</a:t>
            </a:r>
            <a:endParaRPr lang="en-US" sz="2000" dirty="0"/>
          </a:p>
          <a:p>
            <a:pPr lvl="1"/>
            <a:r>
              <a:rPr lang="en-US" dirty="0"/>
              <a:t>Address bus is used to carry 16-bit address/lines.</a:t>
            </a:r>
            <a:endParaRPr lang="en-US" sz="2000" dirty="0"/>
          </a:p>
          <a:p>
            <a:endParaRPr lang="en-US" dirty="0"/>
          </a:p>
        </p:txBody>
      </p:sp>
      <p:sp>
        <p:nvSpPr>
          <p:cNvPr id="4" name="Date Placeholder 3"/>
          <p:cNvSpPr>
            <a:spLocks noGrp="1"/>
          </p:cNvSpPr>
          <p:nvPr>
            <p:ph type="dt" sz="half" idx="10"/>
          </p:nvPr>
        </p:nvSpPr>
        <p:spPr/>
        <p:txBody>
          <a:bodyPr/>
          <a:lstStyle/>
          <a:p>
            <a:fld id="{A96CDF06-1BB0-4DB2-AF0C-3B554E5C539F}"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12</a:t>
            </a:fld>
            <a:endParaRPr lang="en-US" dirty="0"/>
          </a:p>
        </p:txBody>
      </p:sp>
    </p:spTree>
    <p:extLst>
      <p:ext uri="{BB962C8B-B14F-4D97-AF65-F5344CB8AC3E}">
        <p14:creationId xmlns:p14="http://schemas.microsoft.com/office/powerpoint/2010/main" val="202672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Microprocessor 8085 Chapter 3"/>
          <p:cNvPicPr>
            <a:picLocks noChangeAspect="1" noChangeArrowheads="1"/>
          </p:cNvPicPr>
          <p:nvPr/>
        </p:nvPicPr>
        <p:blipFill rotWithShape="1">
          <a:blip r:embed="rId2">
            <a:extLst>
              <a:ext uri="{28A0092B-C50C-407E-A947-70E740481C1C}">
                <a14:useLocalDpi xmlns:a14="http://schemas.microsoft.com/office/drawing/2010/main" val="0"/>
              </a:ext>
            </a:extLst>
          </a:blip>
          <a:srcRect l="2765" t="15968" r="2172" b="15666"/>
          <a:stretch/>
        </p:blipFill>
        <p:spPr bwMode="auto">
          <a:xfrm>
            <a:off x="1718416" y="2133600"/>
            <a:ext cx="5776957" cy="311921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B6680E07-8479-4FA1-A6C3-5E25191FF4A2}"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13</a:t>
            </a:fld>
            <a:endParaRPr lang="en-US" dirty="0"/>
          </a:p>
        </p:txBody>
      </p:sp>
    </p:spTree>
    <p:extLst>
      <p:ext uri="{BB962C8B-B14F-4D97-AF65-F5344CB8AC3E}">
        <p14:creationId xmlns:p14="http://schemas.microsoft.com/office/powerpoint/2010/main" val="226879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Data bus</a:t>
            </a:r>
            <a:endParaRPr lang="en-US" dirty="0"/>
          </a:p>
          <a:p>
            <a:pPr marL="0" indent="0">
              <a:buNone/>
            </a:pPr>
            <a:r>
              <a:rPr lang="en-US" b="1" dirty="0"/>
              <a:t>	</a:t>
            </a:r>
            <a:endParaRPr lang="en-US" dirty="0"/>
          </a:p>
          <a:p>
            <a:pPr lvl="0"/>
            <a:r>
              <a:rPr lang="en-US" dirty="0"/>
              <a:t>The group of conducting lines that carries data are called data bus.</a:t>
            </a:r>
          </a:p>
          <a:p>
            <a:pPr lvl="0"/>
            <a:r>
              <a:rPr lang="en-US" dirty="0"/>
              <a:t>The data bus is a group of 8 lines.</a:t>
            </a:r>
          </a:p>
          <a:p>
            <a:pPr lvl="0"/>
            <a:r>
              <a:rPr lang="en-US" dirty="0"/>
              <a:t>It is a </a:t>
            </a:r>
            <a:r>
              <a:rPr lang="en-US" b="1" i="1" dirty="0"/>
              <a:t>bidirectional</a:t>
            </a:r>
            <a:r>
              <a:rPr lang="en-US" dirty="0"/>
              <a:t>. i.e., data flow in both directions between the MPU and memory and peripheral devices.</a:t>
            </a:r>
          </a:p>
          <a:p>
            <a:pPr lvl="0"/>
            <a:r>
              <a:rPr lang="en-US" dirty="0"/>
              <a:t>It performs the second function; transferring binary information (step 2).</a:t>
            </a:r>
          </a:p>
          <a:p>
            <a:pPr lvl="0"/>
            <a:r>
              <a:rPr lang="en-US" dirty="0"/>
              <a:t>The eight data lines enable the MPU to manipulate 8-bit data ranging from 00</a:t>
            </a:r>
            <a:r>
              <a:rPr lang="en-US" baseline="-25000" dirty="0"/>
              <a:t>H</a:t>
            </a:r>
            <a:r>
              <a:rPr lang="en-US" dirty="0"/>
              <a:t> to FF</a:t>
            </a:r>
            <a:r>
              <a:rPr lang="en-US" baseline="-25000" dirty="0"/>
              <a:t>H</a:t>
            </a:r>
            <a:r>
              <a:rPr lang="en-US" dirty="0"/>
              <a:t>  (2</a:t>
            </a:r>
            <a:r>
              <a:rPr lang="en-US" baseline="30000" dirty="0"/>
              <a:t>8</a:t>
            </a:r>
            <a:r>
              <a:rPr lang="en-US" dirty="0"/>
              <a:t> = 256 numbers)</a:t>
            </a:r>
          </a:p>
          <a:p>
            <a:pPr lvl="0"/>
            <a:r>
              <a:rPr lang="en-US" dirty="0"/>
              <a:t>The largest number that can appear on the data bus is         1111 1111 (255</a:t>
            </a:r>
            <a:r>
              <a:rPr lang="en-US" baseline="-25000" dirty="0"/>
              <a:t>10</a:t>
            </a:r>
            <a:r>
              <a:rPr lang="en-US" dirty="0"/>
              <a:t>).</a:t>
            </a:r>
          </a:p>
          <a:p>
            <a:pPr lvl="0"/>
            <a:r>
              <a:rPr lang="en-US" dirty="0"/>
              <a:t>The 8085 is known as 8-bit microprocessor.</a:t>
            </a:r>
          </a:p>
          <a:p>
            <a:pPr lvl="0"/>
            <a:r>
              <a:rPr lang="en-US" dirty="0"/>
              <a:t>The 8086 has 16 data lines and it is known as 16-bit microprocessor.</a:t>
            </a:r>
          </a:p>
          <a:p>
            <a:endParaRPr lang="en-US" dirty="0"/>
          </a:p>
          <a:p>
            <a:endParaRPr lang="en-US" dirty="0"/>
          </a:p>
        </p:txBody>
      </p:sp>
      <p:sp>
        <p:nvSpPr>
          <p:cNvPr id="4" name="Date Placeholder 3"/>
          <p:cNvSpPr>
            <a:spLocks noGrp="1"/>
          </p:cNvSpPr>
          <p:nvPr>
            <p:ph type="dt" sz="half" idx="10"/>
          </p:nvPr>
        </p:nvSpPr>
        <p:spPr/>
        <p:txBody>
          <a:bodyPr/>
          <a:lstStyle/>
          <a:p>
            <a:fld id="{3B4D7EC0-8F57-40D8-8866-04981719EEB6}"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14</a:t>
            </a:fld>
            <a:endParaRPr lang="en-US" dirty="0"/>
          </a:p>
        </p:txBody>
      </p:sp>
    </p:spTree>
    <p:extLst>
      <p:ext uri="{BB962C8B-B14F-4D97-AF65-F5344CB8AC3E}">
        <p14:creationId xmlns:p14="http://schemas.microsoft.com/office/powerpoint/2010/main" val="44522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Control bus</a:t>
            </a:r>
            <a:endParaRPr lang="en-US" dirty="0"/>
          </a:p>
          <a:p>
            <a:pPr marL="0" indent="0">
              <a:buNone/>
            </a:pPr>
            <a:endParaRPr lang="en-US" dirty="0"/>
          </a:p>
          <a:p>
            <a:pPr lvl="0"/>
            <a:r>
              <a:rPr lang="en-US" dirty="0"/>
              <a:t>The group of conducting lines that carries control signals are called control bus.</a:t>
            </a:r>
          </a:p>
          <a:p>
            <a:pPr lvl="0"/>
            <a:r>
              <a:rPr lang="en-US" dirty="0"/>
              <a:t>It is </a:t>
            </a:r>
            <a:r>
              <a:rPr lang="en-US" b="1" i="1" dirty="0"/>
              <a:t>unidirectional</a:t>
            </a:r>
            <a:r>
              <a:rPr lang="en-US" dirty="0"/>
              <a:t>.</a:t>
            </a:r>
          </a:p>
          <a:p>
            <a:pPr lvl="0"/>
            <a:r>
              <a:rPr lang="en-US" dirty="0"/>
              <a:t>The control bus is comprised of various single lines that carry synchronization signals.</a:t>
            </a:r>
          </a:p>
          <a:p>
            <a:pPr lvl="0"/>
            <a:r>
              <a:rPr lang="en-US" dirty="0"/>
              <a:t>It performs the third function; providing timing signals (step 3).</a:t>
            </a:r>
          </a:p>
          <a:p>
            <a:pPr lvl="0"/>
            <a:r>
              <a:rPr lang="en-US" dirty="0"/>
              <a:t>It is not group of lines but individual lines that provide a pulse to indicate an MPU operation.</a:t>
            </a:r>
          </a:p>
          <a:p>
            <a:pPr lvl="0"/>
            <a:r>
              <a:rPr lang="en-US" dirty="0"/>
              <a:t>The four control signals are memory read, memory write, I/O read and I/O write.</a:t>
            </a:r>
          </a:p>
          <a:p>
            <a:endParaRPr lang="en-US" dirty="0"/>
          </a:p>
          <a:p>
            <a:pPr marL="0" indent="0">
              <a:buNone/>
            </a:pPr>
            <a:r>
              <a:rPr lang="en-US" b="1" dirty="0"/>
              <a:t>	</a:t>
            </a:r>
            <a:endParaRPr lang="en-US" dirty="0"/>
          </a:p>
          <a:p>
            <a:endParaRPr lang="en-US" dirty="0"/>
          </a:p>
        </p:txBody>
      </p:sp>
      <p:sp>
        <p:nvSpPr>
          <p:cNvPr id="4" name="Date Placeholder 3"/>
          <p:cNvSpPr>
            <a:spLocks noGrp="1"/>
          </p:cNvSpPr>
          <p:nvPr>
            <p:ph type="dt" sz="half" idx="10"/>
          </p:nvPr>
        </p:nvSpPr>
        <p:spPr/>
        <p:txBody>
          <a:bodyPr/>
          <a:lstStyle/>
          <a:p>
            <a:fld id="{DB99F852-3C29-4CA7-A0E8-859A4AD26953}"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15</a:t>
            </a:fld>
            <a:endParaRPr lang="en-US" dirty="0"/>
          </a:p>
        </p:txBody>
      </p:sp>
    </p:spTree>
    <p:extLst>
      <p:ext uri="{BB962C8B-B14F-4D97-AF65-F5344CB8AC3E}">
        <p14:creationId xmlns:p14="http://schemas.microsoft.com/office/powerpoint/2010/main" val="7240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ii) Internal operations</a:t>
            </a:r>
            <a:r>
              <a:rPr lang="en-US" sz="2400" dirty="0"/>
              <a:t/>
            </a:r>
            <a:br>
              <a:rPr lang="en-US" sz="2400" dirty="0"/>
            </a:br>
            <a:endParaRPr lang="en-US" sz="2400" dirty="0"/>
          </a:p>
        </p:txBody>
      </p:sp>
      <p:sp>
        <p:nvSpPr>
          <p:cNvPr id="3" name="Content Placeholder 2"/>
          <p:cNvSpPr>
            <a:spLocks noGrp="1"/>
          </p:cNvSpPr>
          <p:nvPr>
            <p:ph idx="1"/>
          </p:nvPr>
        </p:nvSpPr>
        <p:spPr/>
        <p:txBody>
          <a:bodyPr>
            <a:normAutofit fontScale="85000" lnSpcReduction="20000"/>
          </a:bodyPr>
          <a:lstStyle/>
          <a:p>
            <a:r>
              <a:rPr lang="en-US" sz="2800" dirty="0" smtClean="0"/>
              <a:t>The </a:t>
            </a:r>
            <a:r>
              <a:rPr lang="en-US" sz="2800" dirty="0"/>
              <a:t>microprocessor determines how and what operations can be performed with the data. These operations are;</a:t>
            </a:r>
            <a:endParaRPr lang="en-US" sz="2400" dirty="0"/>
          </a:p>
          <a:p>
            <a:endParaRPr lang="en-US" sz="2400" dirty="0"/>
          </a:p>
          <a:p>
            <a:pPr lvl="1"/>
            <a:r>
              <a:rPr lang="en-US" dirty="0"/>
              <a:t>Store 8-it data</a:t>
            </a:r>
            <a:endParaRPr lang="en-US" sz="2000" dirty="0"/>
          </a:p>
          <a:p>
            <a:pPr lvl="1"/>
            <a:r>
              <a:rPr lang="en-US" dirty="0"/>
              <a:t>Perform arithmetic and logical operations</a:t>
            </a:r>
            <a:endParaRPr lang="en-US" sz="2000" dirty="0"/>
          </a:p>
          <a:p>
            <a:pPr lvl="1"/>
            <a:r>
              <a:rPr lang="en-US" dirty="0"/>
              <a:t>Test for condition</a:t>
            </a:r>
            <a:endParaRPr lang="en-US" sz="2000" dirty="0"/>
          </a:p>
          <a:p>
            <a:pPr lvl="1"/>
            <a:r>
              <a:rPr lang="en-US" dirty="0"/>
              <a:t>Sequence the execution of instructions</a:t>
            </a:r>
            <a:endParaRPr lang="en-US" sz="2000" dirty="0"/>
          </a:p>
          <a:p>
            <a:pPr lvl="1"/>
            <a:r>
              <a:rPr lang="en-US" dirty="0"/>
              <a:t>Store data temporarily during execution in the defined R/W memory locations called </a:t>
            </a:r>
            <a:r>
              <a:rPr lang="en-US" i="1" dirty="0"/>
              <a:t>stack</a:t>
            </a:r>
            <a:endParaRPr lang="en-US" sz="2000" dirty="0"/>
          </a:p>
          <a:p>
            <a:pPr marL="0" indent="0">
              <a:buNone/>
            </a:pPr>
            <a:endParaRPr lang="en-US" sz="2400" dirty="0"/>
          </a:p>
          <a:p>
            <a:pPr algn="just"/>
            <a:r>
              <a:rPr lang="en-US" sz="2800" dirty="0"/>
              <a:t>To perform these operations, the microprocessor requires registers, an arithmetic/logic unit (ALU), control logic and internal buses. Fig.4 shows the programming model of 8085 displaying the internal registers and the accumulator.</a:t>
            </a:r>
            <a:endParaRPr lang="en-US" sz="2400" dirty="0"/>
          </a:p>
          <a:p>
            <a:pPr algn="just"/>
            <a:endParaRPr lang="en-US" dirty="0"/>
          </a:p>
        </p:txBody>
      </p:sp>
      <p:sp>
        <p:nvSpPr>
          <p:cNvPr id="4" name="Date Placeholder 3"/>
          <p:cNvSpPr>
            <a:spLocks noGrp="1"/>
          </p:cNvSpPr>
          <p:nvPr>
            <p:ph type="dt" sz="half" idx="10"/>
          </p:nvPr>
        </p:nvSpPr>
        <p:spPr/>
        <p:txBody>
          <a:bodyPr/>
          <a:lstStyle/>
          <a:p>
            <a:fld id="{4AE3DA6D-9C21-4047-9BEF-16D80C71C28B}"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16</a:t>
            </a:fld>
            <a:endParaRPr lang="en-US" dirty="0"/>
          </a:p>
        </p:txBody>
      </p:sp>
    </p:spTree>
    <p:extLst>
      <p:ext uri="{BB962C8B-B14F-4D97-AF65-F5344CB8AC3E}">
        <p14:creationId xmlns:p14="http://schemas.microsoft.com/office/powerpoint/2010/main" val="160609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8085 Programmable registers</a:t>
            </a:r>
            <a:endParaRPr lang="en-US" dirty="0"/>
          </a:p>
        </p:txBody>
      </p:sp>
      <p:pic>
        <p:nvPicPr>
          <p:cNvPr id="4" name="Picture 3" descr="Internal Data Operations  •   The 8085 can perform a number of internal      operations. Such as: storing data, Arithmetic..."/>
          <p:cNvPicPr/>
          <p:nvPr/>
        </p:nvPicPr>
        <p:blipFill rotWithShape="1">
          <a:blip r:embed="rId2">
            <a:extLst>
              <a:ext uri="{28A0092B-C50C-407E-A947-70E740481C1C}">
                <a14:useLocalDpi xmlns:a14="http://schemas.microsoft.com/office/drawing/2010/main" val="0"/>
              </a:ext>
            </a:extLst>
          </a:blip>
          <a:srcRect l="34775" t="46563" r="28619" b="14835"/>
          <a:stretch/>
        </p:blipFill>
        <p:spPr bwMode="auto">
          <a:xfrm>
            <a:off x="3524250" y="2600325"/>
            <a:ext cx="2095500" cy="1657350"/>
          </a:xfrm>
          <a:prstGeom prst="rect">
            <a:avLst/>
          </a:prstGeom>
          <a:noFill/>
          <a:ln>
            <a:noFill/>
          </a:ln>
          <a:extLst>
            <a:ext uri="{53640926-AAD7-44D8-BBD7-CCE9431645EC}">
              <a14:shadowObscured xmlns:a14="http://schemas.microsoft.com/office/drawing/2010/main"/>
            </a:ext>
          </a:extLst>
        </p:spPr>
      </p:pic>
      <p:sp>
        <p:nvSpPr>
          <p:cNvPr id="5" name="Date Placeholder 4"/>
          <p:cNvSpPr>
            <a:spLocks noGrp="1"/>
          </p:cNvSpPr>
          <p:nvPr>
            <p:ph type="dt" sz="half" idx="10"/>
          </p:nvPr>
        </p:nvSpPr>
        <p:spPr/>
        <p:txBody>
          <a:bodyPr/>
          <a:lstStyle/>
          <a:p>
            <a:fld id="{DEFD1179-7932-44FF-893B-A371AED34EE0}" type="datetime1">
              <a:rPr lang="en-US" smtClean="0"/>
              <a:t>8/4/2020</a:t>
            </a:fld>
            <a:endParaRPr lang="en-US" dirty="0"/>
          </a:p>
        </p:txBody>
      </p:sp>
      <p:sp>
        <p:nvSpPr>
          <p:cNvPr id="6" name="Slide Number Placeholder 5"/>
          <p:cNvSpPr>
            <a:spLocks noGrp="1"/>
          </p:cNvSpPr>
          <p:nvPr>
            <p:ph type="sldNum" sz="quarter" idx="12"/>
          </p:nvPr>
        </p:nvSpPr>
        <p:spPr/>
        <p:txBody>
          <a:bodyPr/>
          <a:lstStyle/>
          <a:p>
            <a:fld id="{F2865584-7B85-4782-B863-AA4D5F6918E1}" type="slidenum">
              <a:rPr lang="en-US" smtClean="0"/>
              <a:t>17</a:t>
            </a:fld>
            <a:endParaRPr lang="en-US" dirty="0"/>
          </a:p>
        </p:txBody>
      </p:sp>
    </p:spTree>
    <p:extLst>
      <p:ext uri="{BB962C8B-B14F-4D97-AF65-F5344CB8AC3E}">
        <p14:creationId xmlns:p14="http://schemas.microsoft.com/office/powerpoint/2010/main" val="166972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iii) Peripheral or externally initiated operations</a:t>
            </a:r>
            <a:r>
              <a:rPr lang="en-US" sz="4800" dirty="0"/>
              <a:t/>
            </a:r>
            <a:br>
              <a:rPr lang="en-US" sz="4800" dirty="0"/>
            </a:br>
            <a:endParaRPr lang="en-US" dirty="0"/>
          </a:p>
        </p:txBody>
      </p:sp>
      <p:sp>
        <p:nvSpPr>
          <p:cNvPr id="3" name="Content Placeholder 2"/>
          <p:cNvSpPr>
            <a:spLocks noGrp="1"/>
          </p:cNvSpPr>
          <p:nvPr>
            <p:ph idx="1"/>
          </p:nvPr>
        </p:nvSpPr>
        <p:spPr/>
        <p:txBody>
          <a:bodyPr/>
          <a:lstStyle/>
          <a:p>
            <a:pPr marL="0" indent="0">
              <a:buNone/>
            </a:pPr>
            <a:endParaRPr lang="en-US" sz="2800" dirty="0"/>
          </a:p>
          <a:p>
            <a:pPr algn="just"/>
            <a:r>
              <a:rPr lang="en-US" sz="2800" dirty="0" smtClean="0"/>
              <a:t>External </a:t>
            </a:r>
            <a:r>
              <a:rPr lang="en-US" sz="2800" dirty="0"/>
              <a:t>devices (or signals) can initiate the following operations</a:t>
            </a:r>
            <a:endParaRPr lang="en-US" sz="2400" dirty="0"/>
          </a:p>
          <a:p>
            <a:pPr lvl="2"/>
            <a:r>
              <a:rPr lang="en-US" sz="2400" dirty="0"/>
              <a:t>Reset</a:t>
            </a:r>
            <a:endParaRPr lang="en-US" sz="2000" dirty="0"/>
          </a:p>
          <a:p>
            <a:pPr lvl="2"/>
            <a:r>
              <a:rPr lang="en-US" sz="2400" dirty="0"/>
              <a:t>Interrupt</a:t>
            </a:r>
            <a:endParaRPr lang="en-US" sz="2000" dirty="0"/>
          </a:p>
          <a:p>
            <a:pPr lvl="2"/>
            <a:r>
              <a:rPr lang="en-US" sz="2400" dirty="0"/>
              <a:t>Ready</a:t>
            </a:r>
            <a:endParaRPr lang="en-US" sz="2000" dirty="0"/>
          </a:p>
          <a:p>
            <a:pPr lvl="2"/>
            <a:r>
              <a:rPr lang="en-US" sz="2400" dirty="0"/>
              <a:t>Hold</a:t>
            </a:r>
            <a:r>
              <a:rPr lang="en-US" sz="2000" dirty="0"/>
              <a:t>	</a:t>
            </a:r>
          </a:p>
          <a:p>
            <a:endParaRPr lang="en-US" dirty="0"/>
          </a:p>
        </p:txBody>
      </p:sp>
      <p:sp>
        <p:nvSpPr>
          <p:cNvPr id="4" name="Date Placeholder 3"/>
          <p:cNvSpPr>
            <a:spLocks noGrp="1"/>
          </p:cNvSpPr>
          <p:nvPr>
            <p:ph type="dt" sz="half" idx="10"/>
          </p:nvPr>
        </p:nvSpPr>
        <p:spPr/>
        <p:txBody>
          <a:bodyPr/>
          <a:lstStyle/>
          <a:p>
            <a:fld id="{A93B2BDE-8931-43C3-8FB7-71F2C1369735}"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18</a:t>
            </a:fld>
            <a:endParaRPr lang="en-US" dirty="0"/>
          </a:p>
        </p:txBody>
      </p:sp>
    </p:spTree>
    <p:extLst>
      <p:ext uri="{BB962C8B-B14F-4D97-AF65-F5344CB8AC3E}">
        <p14:creationId xmlns:p14="http://schemas.microsoft.com/office/powerpoint/2010/main" val="135162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8085 IC</a:t>
            </a:r>
            <a:endParaRPr lang="en-US" dirty="0"/>
          </a:p>
        </p:txBody>
      </p:sp>
      <p:sp>
        <p:nvSpPr>
          <p:cNvPr id="4" name="Date Placeholder 3"/>
          <p:cNvSpPr>
            <a:spLocks noGrp="1"/>
          </p:cNvSpPr>
          <p:nvPr>
            <p:ph type="dt" sz="half" idx="10"/>
          </p:nvPr>
        </p:nvSpPr>
        <p:spPr/>
        <p:txBody>
          <a:bodyPr/>
          <a:lstStyle/>
          <a:p>
            <a:fld id="{6AD9C684-BA7D-48B0-94F9-9DEDC6415C7E}"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19</a:t>
            </a:fld>
            <a:endParaRPr lang="en-US" dirty="0"/>
          </a:p>
        </p:txBody>
      </p:sp>
      <p:pic>
        <p:nvPicPr>
          <p:cNvPr id="6146" name="Picture 2" descr="Intel 8085 microprocessor family"/>
          <p:cNvPicPr>
            <a:picLocks noChangeAspect="1" noChangeArrowheads="1"/>
          </p:cNvPicPr>
          <p:nvPr/>
        </p:nvPicPr>
        <p:blipFill rotWithShape="1">
          <a:blip r:embed="rId2">
            <a:extLst>
              <a:ext uri="{28A0092B-C50C-407E-A947-70E740481C1C}">
                <a14:useLocalDpi xmlns:a14="http://schemas.microsoft.com/office/drawing/2010/main" val="0"/>
              </a:ext>
            </a:extLst>
          </a:blip>
          <a:srcRect t="3523" b="7536"/>
          <a:stretch/>
        </p:blipFill>
        <p:spPr bwMode="auto">
          <a:xfrm>
            <a:off x="2057400" y="2478279"/>
            <a:ext cx="4876800" cy="293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1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p:txBody>
          <a:bodyPr/>
          <a:lstStyle/>
          <a:p>
            <a:r>
              <a:rPr lang="en-US" b="1" u="sng" dirty="0"/>
              <a:t>Digital computer:</a:t>
            </a:r>
            <a:endParaRPr lang="en-US" dirty="0"/>
          </a:p>
          <a:p>
            <a:pPr algn="just"/>
            <a:r>
              <a:rPr lang="en-US" dirty="0" smtClean="0"/>
              <a:t>A </a:t>
            </a:r>
            <a:r>
              <a:rPr lang="en-US" dirty="0"/>
              <a:t>programmable machine that processes binary data is called digital computer. </a:t>
            </a:r>
            <a:endParaRPr lang="en-US" dirty="0" smtClean="0"/>
          </a:p>
          <a:p>
            <a:pPr algn="just"/>
            <a:r>
              <a:rPr lang="en-US" dirty="0" smtClean="0"/>
              <a:t>It </a:t>
            </a:r>
            <a:r>
              <a:rPr lang="en-US" dirty="0"/>
              <a:t>is traditionally represented by five components CPU (central processing unit), ALU (arithmetic logic unit) and Control unit, memory, input and output. Traditional block diagram of a computer and microprocessor are presented in Fig.1 and Fig.2 respectively. </a:t>
            </a:r>
          </a:p>
          <a:p>
            <a:pPr algn="just"/>
            <a:endParaRPr lang="en-US" dirty="0"/>
          </a:p>
        </p:txBody>
      </p:sp>
      <p:sp>
        <p:nvSpPr>
          <p:cNvPr id="2" name="Date Placeholder 1"/>
          <p:cNvSpPr>
            <a:spLocks noGrp="1"/>
          </p:cNvSpPr>
          <p:nvPr>
            <p:ph type="dt" sz="half" idx="10"/>
          </p:nvPr>
        </p:nvSpPr>
        <p:spPr/>
        <p:txBody>
          <a:bodyPr/>
          <a:lstStyle/>
          <a:p>
            <a:fld id="{86637ED6-B193-496A-BFDD-8498C2AA5725}" type="datetime1">
              <a:rPr lang="en-US" smtClean="0"/>
              <a:t>8/4/2020</a:t>
            </a:fld>
            <a:endParaRPr lang="en-US" dirty="0"/>
          </a:p>
        </p:txBody>
      </p:sp>
      <p:sp>
        <p:nvSpPr>
          <p:cNvPr id="4" name="Slide Number Placeholder 3"/>
          <p:cNvSpPr>
            <a:spLocks noGrp="1"/>
          </p:cNvSpPr>
          <p:nvPr>
            <p:ph type="sldNum" sz="quarter" idx="12"/>
          </p:nvPr>
        </p:nvSpPr>
        <p:spPr/>
        <p:txBody>
          <a:bodyPr/>
          <a:lstStyle/>
          <a:p>
            <a:fld id="{F2865584-7B85-4782-B863-AA4D5F6918E1}" type="slidenum">
              <a:rPr lang="en-US" smtClean="0"/>
              <a:t>2</a:t>
            </a:fld>
            <a:endParaRPr lang="en-US" dirty="0"/>
          </a:p>
        </p:txBody>
      </p:sp>
    </p:spTree>
    <p:extLst>
      <p:ext uri="{BB962C8B-B14F-4D97-AF65-F5344CB8AC3E}">
        <p14:creationId xmlns:p14="http://schemas.microsoft.com/office/powerpoint/2010/main" val="1905208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a:t>8085 MICROPROCESSOR PINOUT AND SIGNALS</a:t>
            </a:r>
            <a:r>
              <a:rPr lang="en-US" sz="2800" dirty="0"/>
              <a:t/>
            </a:r>
            <a:br>
              <a:rPr lang="en-US" sz="2800" dirty="0"/>
            </a:br>
            <a:endParaRPr lang="en-US" sz="2800" dirty="0"/>
          </a:p>
        </p:txBody>
      </p:sp>
      <p:sp>
        <p:nvSpPr>
          <p:cNvPr id="5" name="Content Placeholder 4"/>
          <p:cNvSpPr>
            <a:spLocks noGrp="1"/>
          </p:cNvSpPr>
          <p:nvPr>
            <p:ph sz="half" idx="1"/>
          </p:nvPr>
        </p:nvSpPr>
        <p:spPr/>
        <p:txBody>
          <a:bodyPr>
            <a:normAutofit lnSpcReduction="10000"/>
          </a:bodyPr>
          <a:lstStyle/>
          <a:p>
            <a:pPr lvl="0" algn="just"/>
            <a:r>
              <a:rPr lang="en-US" dirty="0"/>
              <a:t>The 8085A (commonly known as the 8085) is an 8-bit general purpose microprocessor capable of 64K (2</a:t>
            </a:r>
            <a:r>
              <a:rPr lang="en-US" baseline="30000" dirty="0"/>
              <a:t>16</a:t>
            </a:r>
            <a:r>
              <a:rPr lang="en-US" dirty="0"/>
              <a:t> =65536 rounded off to 64,000 = 64K) of memory.</a:t>
            </a:r>
          </a:p>
          <a:p>
            <a:pPr algn="just"/>
            <a:endParaRPr lang="en-US" dirty="0"/>
          </a:p>
          <a:p>
            <a:pPr lvl="0" algn="just"/>
            <a:r>
              <a:rPr lang="en-US" dirty="0"/>
              <a:t>The device has 40 pins. Fig.5 shows the </a:t>
            </a:r>
            <a:r>
              <a:rPr lang="en-US" dirty="0" err="1"/>
              <a:t>pinout</a:t>
            </a:r>
            <a:r>
              <a:rPr lang="en-US" dirty="0"/>
              <a:t> of 8085 microprocessor.</a:t>
            </a:r>
          </a:p>
          <a:p>
            <a:pPr algn="just"/>
            <a:endParaRPr lang="en-US" dirty="0"/>
          </a:p>
        </p:txBody>
      </p:sp>
      <p:pic>
        <p:nvPicPr>
          <p:cNvPr id="2050" name="Picture 2" descr="Learn 8085: Pin De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8800"/>
            <a:ext cx="3200400" cy="379095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1636F089-C71D-439E-A302-5E279237F5D3}" type="datetime1">
              <a:rPr lang="en-US" smtClean="0"/>
              <a:t>8/4/2020</a:t>
            </a:fld>
            <a:endParaRPr lang="en-US" dirty="0"/>
          </a:p>
        </p:txBody>
      </p:sp>
      <p:sp>
        <p:nvSpPr>
          <p:cNvPr id="8" name="Slide Number Placeholder 7"/>
          <p:cNvSpPr>
            <a:spLocks noGrp="1"/>
          </p:cNvSpPr>
          <p:nvPr>
            <p:ph type="sldNum" sz="quarter" idx="12"/>
          </p:nvPr>
        </p:nvSpPr>
        <p:spPr/>
        <p:txBody>
          <a:bodyPr/>
          <a:lstStyle/>
          <a:p>
            <a:fld id="{F2865584-7B85-4782-B863-AA4D5F6918E1}" type="slidenum">
              <a:rPr lang="en-US" smtClean="0"/>
              <a:t>20</a:t>
            </a:fld>
            <a:endParaRPr lang="en-US" dirty="0"/>
          </a:p>
        </p:txBody>
      </p:sp>
    </p:spTree>
    <p:extLst>
      <p:ext uri="{BB962C8B-B14F-4D97-AF65-F5344CB8AC3E}">
        <p14:creationId xmlns:p14="http://schemas.microsoft.com/office/powerpoint/2010/main" val="392527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lnSpcReduction="10000"/>
          </a:bodyPr>
          <a:lstStyle/>
          <a:p>
            <a:r>
              <a:rPr lang="en-US" b="1" u="sng" dirty="0"/>
              <a:t>i) Address bus</a:t>
            </a:r>
            <a:endParaRPr lang="en-US" dirty="0"/>
          </a:p>
          <a:p>
            <a:pPr marL="0" indent="0">
              <a:buNone/>
            </a:pPr>
            <a:endParaRPr lang="en-US" dirty="0"/>
          </a:p>
          <a:p>
            <a:pPr lvl="0"/>
            <a:r>
              <a:rPr lang="en-US" dirty="0"/>
              <a:t>The 8085 has 16 signal lines (pins) that are used as the address bus.</a:t>
            </a:r>
          </a:p>
          <a:p>
            <a:pPr lvl="0"/>
            <a:r>
              <a:rPr lang="en-US" dirty="0"/>
              <a:t>These lines are split into two segments; A</a:t>
            </a:r>
            <a:r>
              <a:rPr lang="en-US" baseline="-25000" dirty="0"/>
              <a:t>15</a:t>
            </a:r>
            <a:r>
              <a:rPr lang="en-US" dirty="0"/>
              <a:t>-A</a:t>
            </a:r>
            <a:r>
              <a:rPr lang="en-US" baseline="-25000" dirty="0"/>
              <a:t>8</a:t>
            </a:r>
            <a:r>
              <a:rPr lang="en-US" dirty="0"/>
              <a:t> and AD</a:t>
            </a:r>
            <a:r>
              <a:rPr lang="en-US" baseline="-25000" dirty="0"/>
              <a:t>7</a:t>
            </a:r>
            <a:r>
              <a:rPr lang="en-US" dirty="0"/>
              <a:t>-AD</a:t>
            </a:r>
            <a:r>
              <a:rPr lang="en-US" baseline="-25000" dirty="0"/>
              <a:t>0.</a:t>
            </a:r>
            <a:endParaRPr lang="en-US" dirty="0"/>
          </a:p>
          <a:p>
            <a:pPr lvl="0"/>
            <a:r>
              <a:rPr lang="en-US" dirty="0"/>
              <a:t>The eight signals lines A</a:t>
            </a:r>
            <a:r>
              <a:rPr lang="en-US" baseline="-25000" dirty="0"/>
              <a:t>15</a:t>
            </a:r>
            <a:r>
              <a:rPr lang="en-US" dirty="0"/>
              <a:t>-A</a:t>
            </a:r>
            <a:r>
              <a:rPr lang="en-US" baseline="-25000" dirty="0"/>
              <a:t>8</a:t>
            </a:r>
            <a:r>
              <a:rPr lang="en-US" dirty="0"/>
              <a:t> are unidirectional and used for the most significant bits (MSB), called the high-order address.</a:t>
            </a:r>
          </a:p>
          <a:p>
            <a:pPr marL="0" indent="0">
              <a:buNone/>
            </a:pPr>
            <a:r>
              <a:rPr lang="en-US" dirty="0"/>
              <a:t> </a:t>
            </a:r>
          </a:p>
          <a:p>
            <a:endParaRPr lang="en-US" dirty="0"/>
          </a:p>
        </p:txBody>
      </p:sp>
      <p:sp>
        <p:nvSpPr>
          <p:cNvPr id="7" name="Date Placeholder 6"/>
          <p:cNvSpPr>
            <a:spLocks noGrp="1"/>
          </p:cNvSpPr>
          <p:nvPr>
            <p:ph type="dt" sz="half" idx="10"/>
          </p:nvPr>
        </p:nvSpPr>
        <p:spPr/>
        <p:txBody>
          <a:bodyPr/>
          <a:lstStyle/>
          <a:p>
            <a:fld id="{F1580AA0-9177-474B-8C46-DBE51F03242D}" type="datetime1">
              <a:rPr lang="en-US" smtClean="0"/>
              <a:t>8/4/2020</a:t>
            </a:fld>
            <a:endParaRPr lang="en-US" dirty="0"/>
          </a:p>
        </p:txBody>
      </p:sp>
      <p:sp>
        <p:nvSpPr>
          <p:cNvPr id="8" name="Slide Number Placeholder 7"/>
          <p:cNvSpPr>
            <a:spLocks noGrp="1"/>
          </p:cNvSpPr>
          <p:nvPr>
            <p:ph type="sldNum" sz="quarter" idx="12"/>
          </p:nvPr>
        </p:nvSpPr>
        <p:spPr/>
        <p:txBody>
          <a:bodyPr/>
          <a:lstStyle/>
          <a:p>
            <a:fld id="{F2865584-7B85-4782-B863-AA4D5F6918E1}" type="slidenum">
              <a:rPr lang="en-US" smtClean="0"/>
              <a:t>21</a:t>
            </a:fld>
            <a:endParaRPr lang="en-US" dirty="0"/>
          </a:p>
        </p:txBody>
      </p:sp>
    </p:spTree>
    <p:extLst>
      <p:ext uri="{BB962C8B-B14F-4D97-AF65-F5344CB8AC3E}">
        <p14:creationId xmlns:p14="http://schemas.microsoft.com/office/powerpoint/2010/main" val="412812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u="sng" dirty="0"/>
              <a:t>ii) Multiplexed Address/Data bus</a:t>
            </a:r>
            <a:endParaRPr lang="en-US" dirty="0"/>
          </a:p>
          <a:p>
            <a:pPr marL="0" indent="0">
              <a:buNone/>
            </a:pPr>
            <a:endParaRPr lang="en-US" dirty="0"/>
          </a:p>
          <a:p>
            <a:pPr lvl="0"/>
            <a:r>
              <a:rPr lang="en-US" dirty="0"/>
              <a:t>The signal lines AD</a:t>
            </a:r>
            <a:r>
              <a:rPr lang="en-US" baseline="-25000" dirty="0"/>
              <a:t>7</a:t>
            </a:r>
            <a:r>
              <a:rPr lang="en-US" dirty="0"/>
              <a:t>-AD</a:t>
            </a:r>
            <a:r>
              <a:rPr lang="en-US" baseline="-25000" dirty="0"/>
              <a:t>0</a:t>
            </a:r>
            <a:r>
              <a:rPr lang="en-US" dirty="0"/>
              <a:t> are bidirectional.</a:t>
            </a:r>
          </a:p>
          <a:p>
            <a:pPr lvl="0"/>
            <a:r>
              <a:rPr lang="en-US" dirty="0"/>
              <a:t>They are used the low-order address bus as well as the data bus.</a:t>
            </a:r>
          </a:p>
          <a:p>
            <a:pPr lvl="0"/>
            <a:r>
              <a:rPr lang="en-US" dirty="0"/>
              <a:t>In executing an instruction, during the earlier part of the cycle, these lines are used as the low-order address bus.</a:t>
            </a:r>
          </a:p>
          <a:p>
            <a:pPr lvl="0"/>
            <a:r>
              <a:rPr lang="en-US" dirty="0"/>
              <a:t>During the later part of the cycle, these lines are used as the data bus.</a:t>
            </a:r>
          </a:p>
          <a:p>
            <a:pPr lvl="0"/>
            <a:r>
              <a:rPr lang="en-US" dirty="0"/>
              <a:t>Hence it is known as multiplexing the bus.</a:t>
            </a:r>
          </a:p>
          <a:p>
            <a:endParaRPr lang="en-US" dirty="0"/>
          </a:p>
        </p:txBody>
      </p:sp>
      <p:sp>
        <p:nvSpPr>
          <p:cNvPr id="4" name="Date Placeholder 3"/>
          <p:cNvSpPr>
            <a:spLocks noGrp="1"/>
          </p:cNvSpPr>
          <p:nvPr>
            <p:ph type="dt" sz="half" idx="10"/>
          </p:nvPr>
        </p:nvSpPr>
        <p:spPr/>
        <p:txBody>
          <a:bodyPr/>
          <a:lstStyle/>
          <a:p>
            <a:fld id="{433098AD-5DA4-44EF-8254-E75BADB0241F}"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22</a:t>
            </a:fld>
            <a:endParaRPr lang="en-US" dirty="0"/>
          </a:p>
        </p:txBody>
      </p:sp>
    </p:spTree>
    <p:extLst>
      <p:ext uri="{BB962C8B-B14F-4D97-AF65-F5344CB8AC3E}">
        <p14:creationId xmlns:p14="http://schemas.microsoft.com/office/powerpoint/2010/main" val="1355814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US" b="1" u="sng" dirty="0"/>
                  <a:t>iii) Control and Status signals</a:t>
                </a:r>
                <a:endParaRPr lang="en-US" dirty="0"/>
              </a:p>
              <a:p>
                <a:pPr marL="0" indent="0">
                  <a:buNone/>
                </a:pPr>
                <a:endParaRPr lang="en-US" dirty="0"/>
              </a:p>
              <a:p>
                <a:r>
                  <a:rPr lang="en-US" dirty="0"/>
                  <a:t>This group of signals includes two control signals (</a:t>
                </a:r>
                <a14:m>
                  <m:oMath xmlns:m="http://schemas.openxmlformats.org/officeDocument/2006/math">
                    <m:acc>
                      <m:accPr>
                        <m:chr m:val="̅"/>
                        <m:ctrlPr>
                          <a:rPr lang="en-US" i="1">
                            <a:latin typeface="Cambria Math"/>
                          </a:rPr>
                        </m:ctrlPr>
                      </m:accPr>
                      <m:e>
                        <m:r>
                          <a:rPr lang="en-US" i="1">
                            <a:latin typeface="Cambria Math"/>
                          </a:rPr>
                          <m:t>𝑅𝐷</m:t>
                        </m:r>
                      </m:e>
                    </m:acc>
                  </m:oMath>
                </a14:m>
                <a:r>
                  <a:rPr lang="en-US" dirty="0"/>
                  <a:t> and </a:t>
                </a:r>
                <a14:m>
                  <m:oMath xmlns:m="http://schemas.openxmlformats.org/officeDocument/2006/math">
                    <m:acc>
                      <m:accPr>
                        <m:chr m:val="̅"/>
                        <m:ctrlPr>
                          <a:rPr lang="en-US" i="1">
                            <a:latin typeface="Cambria Math"/>
                          </a:rPr>
                        </m:ctrlPr>
                      </m:accPr>
                      <m:e>
                        <m:r>
                          <a:rPr lang="en-US" i="1">
                            <a:latin typeface="Cambria Math"/>
                          </a:rPr>
                          <m:t>𝑊𝑅</m:t>
                        </m:r>
                      </m:e>
                    </m:acc>
                  </m:oMath>
                </a14:m>
                <a:r>
                  <a:rPr lang="en-US" dirty="0"/>
                  <a:t>), three status signals (IO/</a:t>
                </a:r>
                <a14:m>
                  <m:oMath xmlns:m="http://schemas.openxmlformats.org/officeDocument/2006/math">
                    <m:acc>
                      <m:accPr>
                        <m:chr m:val="̅"/>
                        <m:ctrlPr>
                          <a:rPr lang="en-US" i="1">
                            <a:latin typeface="Cambria Math"/>
                          </a:rPr>
                        </m:ctrlPr>
                      </m:accPr>
                      <m:e>
                        <m:r>
                          <a:rPr lang="en-US" i="1">
                            <a:latin typeface="Cambria Math"/>
                          </a:rPr>
                          <m:t>𝑀</m:t>
                        </m:r>
                      </m:e>
                    </m:acc>
                  </m:oMath>
                </a14:m>
                <a:r>
                  <a:rPr lang="en-US" dirty="0"/>
                  <a:t>, S</a:t>
                </a:r>
                <a:r>
                  <a:rPr lang="en-US" baseline="-25000" dirty="0"/>
                  <a:t>0</a:t>
                </a:r>
                <a:r>
                  <a:rPr lang="en-US" dirty="0"/>
                  <a:t> and S</a:t>
                </a:r>
                <a:r>
                  <a:rPr lang="en-US" baseline="-25000" dirty="0"/>
                  <a:t>1</a:t>
                </a:r>
                <a:r>
                  <a:rPr lang="en-US" dirty="0"/>
                  <a:t>) and one special signal ALE.</a:t>
                </a:r>
              </a:p>
              <a:p>
                <a:pPr marL="0" indent="0">
                  <a:buNone/>
                </a:pPr>
                <a:endParaRPr lang="en-US" dirty="0"/>
              </a:p>
              <a:p>
                <a:r>
                  <a:rPr lang="en-US" b="1" i="1" dirty="0"/>
                  <a:t>ALE: (Address Latch Enable)</a:t>
                </a:r>
                <a:endParaRPr lang="en-US" dirty="0"/>
              </a:p>
              <a:p>
                <a:pPr lvl="0"/>
                <a:r>
                  <a:rPr lang="en-US" i="1" dirty="0"/>
                  <a:t>This is positive going pulse generated every time the 8085 begins an operation (machine cycle). </a:t>
                </a:r>
                <a:endParaRPr lang="en-US" dirty="0"/>
              </a:p>
              <a:p>
                <a:pPr lvl="0"/>
                <a:r>
                  <a:rPr lang="en-US" i="1" dirty="0"/>
                  <a:t>It indicates that the bits on AD</a:t>
                </a:r>
                <a:r>
                  <a:rPr lang="en-US" i="1" baseline="-25000" dirty="0"/>
                  <a:t>7</a:t>
                </a:r>
                <a:r>
                  <a:rPr lang="en-US" i="1" dirty="0"/>
                  <a:t>-AD</a:t>
                </a:r>
                <a:r>
                  <a:rPr lang="en-US" i="1" baseline="-25000" dirty="0"/>
                  <a:t>0</a:t>
                </a:r>
                <a:r>
                  <a:rPr lang="en-US" i="1" dirty="0"/>
                  <a:t> are address bits. </a:t>
                </a:r>
                <a:endParaRPr lang="en-US" dirty="0"/>
              </a:p>
              <a:p>
                <a:pPr lvl="0"/>
                <a:r>
                  <a:rPr lang="en-US" i="1" dirty="0"/>
                  <a:t>This signal is used primarily to latch the low-order address from the multiplexed bus and generate a separate set of eight address lines A</a:t>
                </a:r>
                <a:r>
                  <a:rPr lang="en-US" i="1" baseline="-25000" dirty="0"/>
                  <a:t>7</a:t>
                </a:r>
                <a:r>
                  <a:rPr lang="en-US" i="1" dirty="0"/>
                  <a:t>-A</a:t>
                </a:r>
                <a:r>
                  <a:rPr lang="en-US" i="1" baseline="-25000" dirty="0"/>
                  <a:t>0</a:t>
                </a:r>
                <a:r>
                  <a:rPr lang="en-US" i="1" dirty="0"/>
                  <a:t>.</a:t>
                </a:r>
                <a:endParaRPr lang="en-US" dirty="0"/>
              </a:p>
              <a:p>
                <a:pPr marL="0" indent="0">
                  <a:buNone/>
                </a:pPr>
                <a:endParaRPr lang="en-US" dirty="0"/>
              </a:p>
              <a:p>
                <a14:m>
                  <m:oMath xmlns:m="http://schemas.openxmlformats.org/officeDocument/2006/math">
                    <m:acc>
                      <m:accPr>
                        <m:chr m:val="̅"/>
                        <m:ctrlPr>
                          <a:rPr lang="en-US" b="1" i="1">
                            <a:latin typeface="Cambria Math"/>
                          </a:rPr>
                        </m:ctrlPr>
                      </m:accPr>
                      <m:e>
                        <m:r>
                          <a:rPr lang="en-US" b="1" i="1">
                            <a:latin typeface="Cambria Math"/>
                          </a:rPr>
                          <m:t>𝑹𝑫</m:t>
                        </m:r>
                      </m:e>
                    </m:acc>
                  </m:oMath>
                </a14:m>
                <a:r>
                  <a:rPr lang="en-US" b="1" i="1" dirty="0"/>
                  <a:t>-Read:</a:t>
                </a:r>
                <a:endParaRPr lang="en-US" dirty="0"/>
              </a:p>
              <a:p>
                <a:pPr lvl="0"/>
                <a:r>
                  <a:rPr lang="en-US" i="1" dirty="0"/>
                  <a:t>This is a Read control signal (active low). </a:t>
                </a:r>
                <a:endParaRPr lang="en-US" dirty="0"/>
              </a:p>
              <a:p>
                <a:pPr lvl="0"/>
                <a:r>
                  <a:rPr lang="en-US" i="1" dirty="0"/>
                  <a:t>This signal indicates that the selected I/O or memory device is to be read and data are available on the data bus.</a:t>
                </a:r>
                <a:endParaRPr lang="en-US" dirty="0"/>
              </a:p>
              <a:p>
                <a:pPr lvl="0"/>
                <a14:m>
                  <m:oMath xmlns:m="http://schemas.openxmlformats.org/officeDocument/2006/math">
                    <m:acc>
                      <m:accPr>
                        <m:chr m:val="̅"/>
                        <m:ctrlPr>
                          <a:rPr lang="en-US" i="1">
                            <a:latin typeface="Cambria Math"/>
                          </a:rPr>
                        </m:ctrlPr>
                      </m:accPr>
                      <m:e>
                        <m:r>
                          <a:rPr lang="en-US" i="1">
                            <a:latin typeface="Cambria Math"/>
                          </a:rPr>
                          <m:t>𝑅𝐷</m:t>
                        </m:r>
                      </m:e>
                    </m:acc>
                    <m:r>
                      <a:rPr lang="en-US" i="1">
                        <a:latin typeface="Cambria Math"/>
                      </a:rPr>
                      <m:t>−</m:t>
                    </m:r>
                  </m:oMath>
                </a14:m>
                <a:r>
                  <a:rPr lang="en-US" i="1" dirty="0"/>
                  <a:t>	A over bar on the signal, indicates that it is active low. (i.e., the signal is normally high and when the signal is activated it is low).</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 t="-138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40CAF90-296F-4AAE-8FAF-02F452434988}"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23</a:t>
            </a:fld>
            <a:endParaRPr lang="en-US" dirty="0"/>
          </a:p>
        </p:txBody>
      </p:sp>
    </p:spTree>
    <p:extLst>
      <p:ext uri="{BB962C8B-B14F-4D97-AF65-F5344CB8AC3E}">
        <p14:creationId xmlns:p14="http://schemas.microsoft.com/office/powerpoint/2010/main" val="2264192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0" indent="0">
                  <a:buNone/>
                </a:pPr>
                <a:r>
                  <a:rPr lang="en-US" i="1" dirty="0"/>
                  <a:t> </a:t>
                </a:r>
                <a:endParaRPr lang="en-US" dirty="0"/>
              </a:p>
              <a:p>
                <a14:m>
                  <m:oMath xmlns:m="http://schemas.openxmlformats.org/officeDocument/2006/math">
                    <m:acc>
                      <m:accPr>
                        <m:chr m:val="̅"/>
                        <m:ctrlPr>
                          <a:rPr lang="en-US" b="1" i="1">
                            <a:latin typeface="Cambria Math"/>
                          </a:rPr>
                        </m:ctrlPr>
                      </m:accPr>
                      <m:e>
                        <m:r>
                          <a:rPr lang="en-US" b="1" i="1">
                            <a:latin typeface="Cambria Math"/>
                          </a:rPr>
                          <m:t>𝑾𝑹</m:t>
                        </m:r>
                      </m:e>
                    </m:acc>
                  </m:oMath>
                </a14:m>
                <a:r>
                  <a:rPr lang="en-US" b="1" i="1" dirty="0"/>
                  <a:t>-Write:</a:t>
                </a:r>
                <a:endParaRPr lang="en-US" dirty="0"/>
              </a:p>
              <a:p>
                <a:pPr lvl="0"/>
                <a:r>
                  <a:rPr lang="en-US" i="1" dirty="0"/>
                  <a:t>This is a Write control signal (active low).</a:t>
                </a:r>
                <a:endParaRPr lang="en-US" dirty="0"/>
              </a:p>
              <a:p>
                <a:pPr lvl="0"/>
                <a:r>
                  <a:rPr lang="en-US" i="1" dirty="0"/>
                  <a:t>This signal indicates that the data on the data bus are to be written into a selected  memory or I/O location.</a:t>
                </a:r>
                <a:endParaRPr lang="en-US" dirty="0"/>
              </a:p>
              <a:p>
                <a:r>
                  <a:rPr lang="en-US" b="1" i="1" dirty="0"/>
                  <a:t>IO/</a:t>
                </a:r>
                <a14:m>
                  <m:oMath xmlns:m="http://schemas.openxmlformats.org/officeDocument/2006/math">
                    <m:acc>
                      <m:accPr>
                        <m:chr m:val="̅"/>
                        <m:ctrlPr>
                          <a:rPr lang="en-US" b="1" i="1">
                            <a:latin typeface="Cambria Math"/>
                          </a:rPr>
                        </m:ctrlPr>
                      </m:accPr>
                      <m:e>
                        <m:r>
                          <a:rPr lang="en-US" b="1" i="1">
                            <a:latin typeface="Cambria Math"/>
                          </a:rPr>
                          <m:t>𝑴</m:t>
                        </m:r>
                      </m:e>
                    </m:acc>
                  </m:oMath>
                </a14:m>
                <a:r>
                  <a:rPr lang="en-US" b="1" i="1" dirty="0"/>
                  <a:t>:</a:t>
                </a:r>
                <a:r>
                  <a:rPr lang="en-US" i="1" dirty="0"/>
                  <a:t> </a:t>
                </a:r>
                <a:endParaRPr lang="en-US" dirty="0"/>
              </a:p>
              <a:p>
                <a:pPr lvl="0"/>
                <a:r>
                  <a:rPr lang="en-US" i="1" dirty="0"/>
                  <a:t>This is a status signal used to differentiate between I/O and memory operation. </a:t>
                </a:r>
                <a:endParaRPr lang="en-US" dirty="0"/>
              </a:p>
              <a:p>
                <a:pPr lvl="0"/>
                <a:r>
                  <a:rPr lang="en-US" i="1" dirty="0"/>
                  <a:t>When it is high, it indicates an I/O operation; when it is low, it indicates a memory operation.	 </a:t>
                </a:r>
                <a:endParaRPr lang="en-US" dirty="0"/>
              </a:p>
              <a:p>
                <a:pPr marL="0" indent="0">
                  <a:buNone/>
                </a:pPr>
                <a:endParaRPr lang="en-US" dirty="0"/>
              </a:p>
              <a:p>
                <a:r>
                  <a:rPr lang="en-US" b="1" i="1" dirty="0"/>
                  <a:t>S</a:t>
                </a:r>
                <a:r>
                  <a:rPr lang="en-US" b="1" i="1" baseline="-25000" dirty="0"/>
                  <a:t>1</a:t>
                </a:r>
                <a:r>
                  <a:rPr lang="en-US" b="1" i="1" dirty="0"/>
                  <a:t> and S</a:t>
                </a:r>
                <a:r>
                  <a:rPr lang="en-US" b="1" i="1" baseline="-25000" dirty="0"/>
                  <a:t>0</a:t>
                </a:r>
                <a:r>
                  <a:rPr lang="en-US" b="1" i="1" dirty="0"/>
                  <a:t>:</a:t>
                </a:r>
                <a:endParaRPr lang="en-US" dirty="0"/>
              </a:p>
              <a:p>
                <a:r>
                  <a:rPr lang="en-US" i="1" dirty="0" smtClean="0"/>
                  <a:t>This </a:t>
                </a:r>
                <a:r>
                  <a:rPr lang="en-US" i="1" dirty="0"/>
                  <a:t>status signals sent by microprocessor and can be used to know the type of current operation the 8085 performs. This is given in Table.</a:t>
                </a: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r="-963"/>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fld id="{8A025A40-86AD-48E9-9264-051A6D0DB1D4}" type="datetime1">
              <a:rPr lang="en-US" smtClean="0"/>
              <a:t>8/4/2020</a:t>
            </a:fld>
            <a:endParaRPr lang="en-US" dirty="0"/>
          </a:p>
        </p:txBody>
      </p:sp>
      <p:sp>
        <p:nvSpPr>
          <p:cNvPr id="7" name="Slide Number Placeholder 6"/>
          <p:cNvSpPr>
            <a:spLocks noGrp="1"/>
          </p:cNvSpPr>
          <p:nvPr>
            <p:ph type="sldNum" sz="quarter" idx="12"/>
          </p:nvPr>
        </p:nvSpPr>
        <p:spPr/>
        <p:txBody>
          <a:bodyPr/>
          <a:lstStyle/>
          <a:p>
            <a:fld id="{F2865584-7B85-4782-B863-AA4D5F6918E1}" type="slidenum">
              <a:rPr lang="en-US" smtClean="0"/>
              <a:t>24</a:t>
            </a:fld>
            <a:endParaRPr lang="en-US" dirty="0"/>
          </a:p>
        </p:txBody>
      </p:sp>
    </p:spTree>
    <p:extLst>
      <p:ext uri="{BB962C8B-B14F-4D97-AF65-F5344CB8AC3E}">
        <p14:creationId xmlns:p14="http://schemas.microsoft.com/office/powerpoint/2010/main" val="36140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3936810"/>
              </p:ext>
            </p:extLst>
          </p:nvPr>
        </p:nvGraphicFramePr>
        <p:xfrm>
          <a:off x="3200400" y="2590800"/>
          <a:ext cx="2054225" cy="914400"/>
        </p:xfrm>
        <a:graphic>
          <a:graphicData uri="http://schemas.openxmlformats.org/drawingml/2006/table">
            <a:tbl>
              <a:tblPr firstRow="1" firstCol="1" bandRow="1">
                <a:tableStyleId>{5C22544A-7EE6-4342-B048-85BDC9FD1C3A}</a:tableStyleId>
              </a:tblPr>
              <a:tblGrid>
                <a:gridCol w="354330"/>
                <a:gridCol w="434975"/>
                <a:gridCol w="1264920"/>
              </a:tblGrid>
              <a:tr h="0">
                <a:tc>
                  <a:txBody>
                    <a:bodyPr/>
                    <a:lstStyle/>
                    <a:p>
                      <a:pPr marL="0" marR="0" algn="ctr">
                        <a:spcBef>
                          <a:spcPts val="0"/>
                        </a:spcBef>
                        <a:spcAft>
                          <a:spcPts val="0"/>
                        </a:spcAft>
                        <a:tabLst>
                          <a:tab pos="1352550" algn="l"/>
                        </a:tabLst>
                      </a:pPr>
                      <a:r>
                        <a:rPr lang="en-US" sz="1200">
                          <a:effectLst/>
                        </a:rPr>
                        <a:t>S</a:t>
                      </a:r>
                      <a:r>
                        <a:rPr lang="en-US" sz="1200" baseline="-25000">
                          <a:effectLst/>
                        </a:rPr>
                        <a:t>1</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tabLst>
                          <a:tab pos="1352550" algn="l"/>
                        </a:tabLst>
                      </a:pPr>
                      <a:r>
                        <a:rPr lang="en-US" sz="1200">
                          <a:effectLst/>
                        </a:rPr>
                        <a:t>S</a:t>
                      </a:r>
                      <a:r>
                        <a:rPr lang="en-US" sz="1200" baseline="-25000">
                          <a:effectLst/>
                        </a:rPr>
                        <a:t>0</a:t>
                      </a:r>
                      <a:endParaRPr lang="en-US" sz="1100">
                        <a:effectLst/>
                        <a:latin typeface="Calibri"/>
                        <a:ea typeface="Calibri"/>
                        <a:cs typeface="Times New Roman"/>
                      </a:endParaRPr>
                    </a:p>
                  </a:txBody>
                  <a:tcPr marL="68580" marR="68580" marT="0" marB="0"/>
                </a:tc>
                <a:tc>
                  <a:txBody>
                    <a:bodyPr/>
                    <a:lstStyle/>
                    <a:p>
                      <a:pPr marL="0" marR="0" algn="ctr">
                        <a:spcBef>
                          <a:spcPts val="0"/>
                        </a:spcBef>
                        <a:spcAft>
                          <a:spcPts val="0"/>
                        </a:spcAft>
                        <a:tabLst>
                          <a:tab pos="1352550" algn="l"/>
                        </a:tabLst>
                      </a:pPr>
                      <a:r>
                        <a:rPr lang="en-US" sz="1200">
                          <a:effectLst/>
                        </a:rPr>
                        <a:t>Status</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tabLst>
                          <a:tab pos="1352550" algn="l"/>
                        </a:tabLs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tabLst>
                          <a:tab pos="1352550" algn="l"/>
                        </a:tabLs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tabLst>
                          <a:tab pos="1352550" algn="l"/>
                        </a:tabLst>
                      </a:pPr>
                      <a:r>
                        <a:rPr lang="en-US" sz="1200">
                          <a:effectLst/>
                        </a:rPr>
                        <a:t>Halt</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tabLst>
                          <a:tab pos="1352550" algn="l"/>
                        </a:tabLs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tabLst>
                          <a:tab pos="1352550" algn="l"/>
                        </a:tabLs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tabLst>
                          <a:tab pos="1352550" algn="l"/>
                        </a:tabLst>
                      </a:pPr>
                      <a:r>
                        <a:rPr lang="en-US" sz="1200">
                          <a:effectLst/>
                        </a:rPr>
                        <a:t>write</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tabLst>
                          <a:tab pos="1352550" algn="l"/>
                        </a:tabLs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tabLst>
                          <a:tab pos="1352550" algn="l"/>
                        </a:tabLs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tabLst>
                          <a:tab pos="1352550" algn="l"/>
                        </a:tabLst>
                      </a:pPr>
                      <a:r>
                        <a:rPr lang="en-US" sz="1200">
                          <a:effectLst/>
                        </a:rPr>
                        <a:t>read</a:t>
                      </a:r>
                      <a:endParaRPr lang="en-US" sz="1100">
                        <a:effectLst/>
                        <a:latin typeface="Calibri"/>
                        <a:ea typeface="Calibri"/>
                        <a:cs typeface="Times New Roman"/>
                      </a:endParaRPr>
                    </a:p>
                  </a:txBody>
                  <a:tcPr marL="68580" marR="68580" marT="0" marB="0"/>
                </a:tc>
              </a:tr>
              <a:tr h="0">
                <a:tc>
                  <a:txBody>
                    <a:bodyPr/>
                    <a:lstStyle/>
                    <a:p>
                      <a:pPr marL="0" marR="0">
                        <a:spcBef>
                          <a:spcPts val="0"/>
                        </a:spcBef>
                        <a:spcAft>
                          <a:spcPts val="0"/>
                        </a:spcAft>
                        <a:tabLst>
                          <a:tab pos="1352550" algn="l"/>
                        </a:tabLs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tabLst>
                          <a:tab pos="1352550" algn="l"/>
                        </a:tabLs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tabLst>
                          <a:tab pos="1352550" algn="l"/>
                        </a:tabLst>
                      </a:pPr>
                      <a:r>
                        <a:rPr lang="en-US" sz="1200" dirty="0" err="1">
                          <a:effectLst/>
                        </a:rPr>
                        <a:t>Opcode</a:t>
                      </a:r>
                      <a:r>
                        <a:rPr lang="en-US" sz="1200" dirty="0">
                          <a:effectLst/>
                        </a:rPr>
                        <a:t> fetch</a:t>
                      </a:r>
                      <a:endParaRPr lang="en-US" sz="1100" dirty="0">
                        <a:effectLst/>
                        <a:latin typeface="Calibri"/>
                        <a:ea typeface="Calibri"/>
                        <a:cs typeface="Times New Roman"/>
                      </a:endParaRPr>
                    </a:p>
                  </a:txBody>
                  <a:tcPr marL="68580" marR="68580" marT="0" marB="0"/>
                </a:tc>
              </a:tr>
            </a:tbl>
          </a:graphicData>
        </a:graphic>
      </p:graphicFrame>
      <p:sp>
        <p:nvSpPr>
          <p:cNvPr id="5" name="Date Placeholder 4"/>
          <p:cNvSpPr>
            <a:spLocks noGrp="1"/>
          </p:cNvSpPr>
          <p:nvPr>
            <p:ph type="dt" sz="half" idx="10"/>
          </p:nvPr>
        </p:nvSpPr>
        <p:spPr/>
        <p:txBody>
          <a:bodyPr/>
          <a:lstStyle/>
          <a:p>
            <a:fld id="{7BBBC122-F57C-431C-96D6-E9333BB0B504}" type="datetime1">
              <a:rPr lang="en-US" smtClean="0"/>
              <a:t>8/4/2020</a:t>
            </a:fld>
            <a:endParaRPr lang="en-US" dirty="0"/>
          </a:p>
        </p:txBody>
      </p:sp>
      <p:sp>
        <p:nvSpPr>
          <p:cNvPr id="6" name="Slide Number Placeholder 5"/>
          <p:cNvSpPr>
            <a:spLocks noGrp="1"/>
          </p:cNvSpPr>
          <p:nvPr>
            <p:ph type="sldNum" sz="quarter" idx="12"/>
          </p:nvPr>
        </p:nvSpPr>
        <p:spPr/>
        <p:txBody>
          <a:bodyPr/>
          <a:lstStyle/>
          <a:p>
            <a:fld id="{F2865584-7B85-4782-B863-AA4D5F6918E1}" type="slidenum">
              <a:rPr lang="en-US" smtClean="0"/>
              <a:t>25</a:t>
            </a:fld>
            <a:endParaRPr lang="en-US" dirty="0"/>
          </a:p>
        </p:txBody>
      </p:sp>
    </p:spTree>
    <p:extLst>
      <p:ext uri="{BB962C8B-B14F-4D97-AF65-F5344CB8AC3E}">
        <p14:creationId xmlns:p14="http://schemas.microsoft.com/office/powerpoint/2010/main" val="60264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a:t>iv) Power supply and frequency signals:</a:t>
            </a:r>
            <a:endParaRPr lang="en-US" dirty="0"/>
          </a:p>
          <a:p>
            <a:pPr lvl="0"/>
            <a:r>
              <a:rPr lang="en-US" i="1" dirty="0" err="1"/>
              <a:t>V</a:t>
            </a:r>
            <a:r>
              <a:rPr lang="en-US" i="1" baseline="-25000" dirty="0" err="1"/>
              <a:t>cc</a:t>
            </a:r>
            <a:r>
              <a:rPr lang="en-US" i="1" dirty="0"/>
              <a:t> : +5 V power supply</a:t>
            </a:r>
            <a:endParaRPr lang="en-US" dirty="0"/>
          </a:p>
          <a:p>
            <a:pPr lvl="0"/>
            <a:r>
              <a:rPr lang="en-US" i="1" dirty="0" err="1"/>
              <a:t>V</a:t>
            </a:r>
            <a:r>
              <a:rPr lang="en-US" i="1" baseline="-25000" dirty="0" err="1"/>
              <a:t>ss</a:t>
            </a:r>
            <a:r>
              <a:rPr lang="en-US" i="1" baseline="-25000" dirty="0"/>
              <a:t> </a:t>
            </a:r>
            <a:r>
              <a:rPr lang="en-US" i="1" dirty="0"/>
              <a:t>:</a:t>
            </a:r>
            <a:r>
              <a:rPr lang="en-US" i="1" baseline="-25000" dirty="0"/>
              <a:t>	</a:t>
            </a:r>
            <a:r>
              <a:rPr lang="en-US" i="1" dirty="0"/>
              <a:t>Ground reference</a:t>
            </a:r>
            <a:endParaRPr lang="en-US" dirty="0"/>
          </a:p>
          <a:p>
            <a:pPr lvl="0"/>
            <a:r>
              <a:rPr lang="en-US" i="1" dirty="0"/>
              <a:t>X</a:t>
            </a:r>
            <a:r>
              <a:rPr lang="en-US" i="1" baseline="-25000" dirty="0"/>
              <a:t>1</a:t>
            </a:r>
            <a:r>
              <a:rPr lang="en-US" i="1" dirty="0"/>
              <a:t>, X</a:t>
            </a:r>
            <a:r>
              <a:rPr lang="en-US" i="1" baseline="-25000" dirty="0"/>
              <a:t>2</a:t>
            </a:r>
            <a:r>
              <a:rPr lang="en-US" i="1" dirty="0"/>
              <a:t>: A crystal is connected at these two pins. The frequency is internally divided by two; to operate a system at 3 MH</a:t>
            </a:r>
            <a:r>
              <a:rPr lang="en-US" i="1" baseline="-25000" dirty="0"/>
              <a:t>z</a:t>
            </a:r>
            <a:r>
              <a:rPr lang="en-US" i="1" dirty="0"/>
              <a:t>, the crystal should have a frequency of 6 </a:t>
            </a:r>
            <a:r>
              <a:rPr lang="en-US" i="1" dirty="0" err="1"/>
              <a:t>MH</a:t>
            </a:r>
            <a:r>
              <a:rPr lang="en-US" i="1" baseline="-25000" dirty="0" err="1"/>
              <a:t>z</a:t>
            </a:r>
            <a:r>
              <a:rPr lang="en-US" i="1" dirty="0" err="1"/>
              <a:t>.</a:t>
            </a:r>
            <a:endParaRPr lang="en-US" dirty="0"/>
          </a:p>
          <a:p>
            <a:pPr lvl="0"/>
            <a:r>
              <a:rPr lang="en-US" i="1" dirty="0"/>
              <a:t>CLK (OUT)- Clock Output: This signal can be used as the system clock for other devices.</a:t>
            </a:r>
            <a:endParaRPr lang="en-US" dirty="0"/>
          </a:p>
          <a:p>
            <a:endParaRPr lang="en-US" dirty="0"/>
          </a:p>
          <a:p>
            <a:endParaRPr lang="en-US" dirty="0"/>
          </a:p>
        </p:txBody>
      </p:sp>
      <p:sp>
        <p:nvSpPr>
          <p:cNvPr id="4" name="Date Placeholder 3"/>
          <p:cNvSpPr>
            <a:spLocks noGrp="1"/>
          </p:cNvSpPr>
          <p:nvPr>
            <p:ph type="dt" sz="half" idx="10"/>
          </p:nvPr>
        </p:nvSpPr>
        <p:spPr/>
        <p:txBody>
          <a:bodyPr/>
          <a:lstStyle/>
          <a:p>
            <a:fld id="{5490694E-FE50-4298-B273-1EE0E30F8690}"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26</a:t>
            </a:fld>
            <a:endParaRPr lang="en-US" dirty="0"/>
          </a:p>
        </p:txBody>
      </p:sp>
    </p:spTree>
    <p:extLst>
      <p:ext uri="{BB962C8B-B14F-4D97-AF65-F5344CB8AC3E}">
        <p14:creationId xmlns:p14="http://schemas.microsoft.com/office/powerpoint/2010/main" val="239136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b="1" i="1" dirty="0"/>
                  <a:t>v) Externally initiated signals:</a:t>
                </a:r>
                <a:endParaRPr lang="en-US" dirty="0"/>
              </a:p>
              <a:p>
                <a:r>
                  <a:rPr lang="en-US" dirty="0"/>
                  <a:t>The 8085 has five interrupt signals that can be used to interrupt a program execution.</a:t>
                </a:r>
              </a:p>
              <a:p>
                <a:pPr lvl="0"/>
                <a:r>
                  <a:rPr lang="en-US" i="1" dirty="0"/>
                  <a:t>INTR (Input):	 Interrupt Request- this used as a general purpose interrupt.</a:t>
                </a:r>
                <a:endParaRPr lang="en-US" dirty="0"/>
              </a:p>
              <a:p>
                <a:pPr lvl="0"/>
                <a14:m>
                  <m:oMath xmlns:m="http://schemas.openxmlformats.org/officeDocument/2006/math">
                    <m:acc>
                      <m:accPr>
                        <m:chr m:val="̅"/>
                        <m:ctrlPr>
                          <a:rPr lang="en-US" i="1">
                            <a:latin typeface="Cambria Math"/>
                          </a:rPr>
                        </m:ctrlPr>
                      </m:accPr>
                      <m:e>
                        <m:r>
                          <a:rPr lang="en-US" i="1">
                            <a:latin typeface="Cambria Math"/>
                          </a:rPr>
                          <m:t>𝐼𝑁𝑇𝐴</m:t>
                        </m:r>
                      </m:e>
                    </m:acc>
                  </m:oMath>
                </a14:m>
                <a:r>
                  <a:rPr lang="en-US" i="1" dirty="0"/>
                  <a:t> (Output): Interrupt Acknowledge-this is used to acknowledge an interrupt.</a:t>
                </a:r>
                <a:endParaRPr lang="en-US" dirty="0"/>
              </a:p>
              <a:p>
                <a:pPr lvl="0"/>
                <a:r>
                  <a:rPr lang="en-US" i="1" dirty="0"/>
                  <a:t>RST 7.5(Inputs): Restart Interrupts: These are vectored interrupts that transfer the program control to specific memory locations. They have higher priorities than the INTR interrupt. Among these three, the priority order is 7.5,6.5 and 5.5.</a:t>
                </a:r>
                <a:endParaRPr lang="en-US" dirty="0"/>
              </a:p>
              <a:p>
                <a:pPr lvl="0"/>
                <a:r>
                  <a:rPr lang="en-US" i="1" dirty="0"/>
                  <a:t>TRAP (Input): This is a </a:t>
                </a:r>
                <a:r>
                  <a:rPr lang="en-US" i="1" dirty="0" err="1"/>
                  <a:t>nonmaskable</a:t>
                </a:r>
                <a:r>
                  <a:rPr lang="en-US" i="1" dirty="0"/>
                  <a:t> interrupt and has the highest priority.</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667" r="-1407" b="-180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E02B255C-E43D-47E1-B276-C36D972BC5A3}"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27</a:t>
            </a:fld>
            <a:endParaRPr lang="en-US" dirty="0"/>
          </a:p>
        </p:txBody>
      </p:sp>
    </p:spTree>
    <p:extLst>
      <p:ext uri="{BB962C8B-B14F-4D97-AF65-F5344CB8AC3E}">
        <p14:creationId xmlns:p14="http://schemas.microsoft.com/office/powerpoint/2010/main" val="4058688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In addition to the interrupts, three pins-RESET, HOLD and READY-accept the externally initiated signals as inputs.</a:t>
                </a:r>
              </a:p>
              <a:p>
                <a:pPr marL="0" indent="0">
                  <a:buNone/>
                </a:pPr>
                <a:endParaRPr lang="en-US" dirty="0"/>
              </a:p>
              <a:p>
                <a:pPr lvl="0"/>
                <a:r>
                  <a:rPr lang="en-US" i="1" dirty="0"/>
                  <a:t>HOLD (Input): This signal indicates that a peripheral such as a DMA (Direct Memory Access) controller is requesting the used of the address and data buses.</a:t>
                </a:r>
                <a:endParaRPr lang="en-US" dirty="0"/>
              </a:p>
              <a:p>
                <a:pPr lvl="0"/>
                <a:r>
                  <a:rPr lang="en-US" i="1" dirty="0"/>
                  <a:t>HLDA (Output): Hold Acknowledge- this signal acknowledges the HOLD request.</a:t>
                </a:r>
                <a:endParaRPr lang="en-US" dirty="0"/>
              </a:p>
              <a:p>
                <a:pPr lvl="0"/>
                <a:r>
                  <a:rPr lang="en-US" i="1" dirty="0"/>
                  <a:t>READY (Input): This signal is used to delay the microprocessor Read or Write cycles until a slow responding </a:t>
                </a:r>
                <a:r>
                  <a:rPr lang="en-US" i="1" dirty="0" err="1"/>
                  <a:t>pehripheral</a:t>
                </a:r>
                <a:r>
                  <a:rPr lang="en-US" i="1" dirty="0"/>
                  <a:t> is ready to send or accept data. When this signal goes low, the microprocessor waits for an integral number of clock cycles until it gives high.</a:t>
                </a:r>
                <a:endParaRPr lang="en-US" dirty="0"/>
              </a:p>
              <a:p>
                <a:pPr marL="0" indent="0">
                  <a:buNone/>
                </a:pPr>
                <a:endParaRPr lang="en-US" dirty="0"/>
              </a:p>
              <a:p>
                <a:pPr lvl="0"/>
                <a14:m>
                  <m:oMath xmlns:m="http://schemas.openxmlformats.org/officeDocument/2006/math">
                    <m:acc>
                      <m:accPr>
                        <m:chr m:val="̅"/>
                        <m:ctrlPr>
                          <a:rPr lang="en-US" i="1">
                            <a:latin typeface="Cambria Math"/>
                          </a:rPr>
                        </m:ctrlPr>
                      </m:accPr>
                      <m:e>
                        <m:r>
                          <a:rPr lang="en-US" i="1">
                            <a:latin typeface="Cambria Math"/>
                          </a:rPr>
                          <m:t>𝑅𝐸𝑆𝐸𝑇</m:t>
                        </m:r>
                        <m:r>
                          <a:rPr lang="en-US" i="1">
                            <a:latin typeface="Cambria Math"/>
                          </a:rPr>
                          <m:t> </m:t>
                        </m:r>
                      </m:e>
                    </m:acc>
                    <m:acc>
                      <m:accPr>
                        <m:chr m:val="̅"/>
                        <m:ctrlPr>
                          <a:rPr lang="en-US" i="1">
                            <a:latin typeface="Cambria Math"/>
                          </a:rPr>
                        </m:ctrlPr>
                      </m:accPr>
                      <m:e>
                        <m:r>
                          <a:rPr lang="en-US" i="1">
                            <a:latin typeface="Cambria Math"/>
                          </a:rPr>
                          <m:t>𝐼𝑁</m:t>
                        </m:r>
                      </m:e>
                    </m:acc>
                  </m:oMath>
                </a14:m>
                <a:r>
                  <a:rPr lang="en-US" i="1" dirty="0"/>
                  <a:t>: When the signal on this pin goes low, the program counter is set to zero, the buses are tri-stated and the MPU is reset.</a:t>
                </a:r>
                <a:endParaRPr lang="en-US" dirty="0"/>
              </a:p>
              <a:p>
                <a:pPr marL="0" indent="0">
                  <a:buNone/>
                </a:pPr>
                <a:endParaRPr lang="en-US" dirty="0"/>
              </a:p>
              <a:p>
                <a:r>
                  <a:rPr lang="en-US" i="1" dirty="0"/>
                  <a:t>RESET OUT: This signal indicates that the MPU is being reset. The signal can be used to reset other devices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96" t="-1806" r="-81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95B26A9A-EC93-41C3-9E96-C13D7107B8E1}"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28</a:t>
            </a:fld>
            <a:endParaRPr lang="en-US" dirty="0"/>
          </a:p>
        </p:txBody>
      </p:sp>
    </p:spTree>
    <p:extLst>
      <p:ext uri="{BB962C8B-B14F-4D97-AF65-F5344CB8AC3E}">
        <p14:creationId xmlns:p14="http://schemas.microsoft.com/office/powerpoint/2010/main" val="2383642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vi) Serial I/O Ports:</a:t>
            </a:r>
            <a:endParaRPr lang="en-US" dirty="0"/>
          </a:p>
          <a:p>
            <a:pPr lvl="0"/>
            <a:r>
              <a:rPr lang="en-US" i="1" dirty="0"/>
              <a:t>The 8085 has two signals to implement the serial transmission; SID (serial input data) and SOD (serial output data). </a:t>
            </a:r>
            <a:endParaRPr lang="en-US" dirty="0"/>
          </a:p>
          <a:p>
            <a:pPr lvl="0"/>
            <a:r>
              <a:rPr lang="en-US" i="1" dirty="0"/>
              <a:t>In serial transmission, data bits are sent over a single line, one bit at a time, such as the transmission over telephone lines.</a:t>
            </a:r>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4CCFAC5A-CE50-4986-9D28-524712675D80}"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29</a:t>
            </a:fld>
            <a:endParaRPr lang="en-US" dirty="0"/>
          </a:p>
        </p:txBody>
      </p:sp>
    </p:spTree>
    <p:extLst>
      <p:ext uri="{BB962C8B-B14F-4D97-AF65-F5344CB8AC3E}">
        <p14:creationId xmlns:p14="http://schemas.microsoft.com/office/powerpoint/2010/main" val="342784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4352925" cy="3228975"/>
          </a:xfrm>
          <a:prstGeom prst="rect">
            <a:avLst/>
          </a:prstGeom>
          <a:noFill/>
          <a:ln>
            <a:noFill/>
          </a:ln>
          <a:effectLs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739213" y="2286000"/>
            <a:ext cx="2514600" cy="2590800"/>
          </a:xfrm>
          <a:prstGeom prst="rect">
            <a:avLst/>
          </a:prstGeom>
          <a:noFill/>
          <a:ln>
            <a:noFill/>
          </a:ln>
          <a:effectLst/>
          <a:extLst/>
        </p:spPr>
      </p:pic>
      <p:sp>
        <p:nvSpPr>
          <p:cNvPr id="3" name="Date Placeholder 2"/>
          <p:cNvSpPr>
            <a:spLocks noGrp="1"/>
          </p:cNvSpPr>
          <p:nvPr>
            <p:ph type="dt" sz="half" idx="10"/>
          </p:nvPr>
        </p:nvSpPr>
        <p:spPr/>
        <p:txBody>
          <a:bodyPr/>
          <a:lstStyle/>
          <a:p>
            <a:fld id="{F108AA8E-5DF6-4D77-8FB9-A18A2F09C25A}" type="datetime1">
              <a:rPr lang="en-US" smtClean="0"/>
              <a:t>8/4/2020</a:t>
            </a:fld>
            <a:endParaRPr lang="en-US" dirty="0"/>
          </a:p>
        </p:txBody>
      </p:sp>
      <p:sp>
        <p:nvSpPr>
          <p:cNvPr id="6" name="Slide Number Placeholder 5"/>
          <p:cNvSpPr>
            <a:spLocks noGrp="1"/>
          </p:cNvSpPr>
          <p:nvPr>
            <p:ph type="sldNum" sz="quarter" idx="12"/>
          </p:nvPr>
        </p:nvSpPr>
        <p:spPr/>
        <p:txBody>
          <a:bodyPr/>
          <a:lstStyle/>
          <a:p>
            <a:fld id="{F2865584-7B85-4782-B863-AA4D5F6918E1}" type="slidenum">
              <a:rPr lang="en-US" smtClean="0"/>
              <a:t>3</a:t>
            </a:fld>
            <a:endParaRPr lang="en-US" dirty="0"/>
          </a:p>
        </p:txBody>
      </p:sp>
    </p:spTree>
    <p:extLst>
      <p:ext uri="{BB962C8B-B14F-4D97-AF65-F5344CB8AC3E}">
        <p14:creationId xmlns:p14="http://schemas.microsoft.com/office/powerpoint/2010/main" val="2721596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Books</a:t>
            </a:r>
            <a:endParaRPr lang="en-US" dirty="0"/>
          </a:p>
        </p:txBody>
      </p:sp>
      <p:sp>
        <p:nvSpPr>
          <p:cNvPr id="4" name="Date Placeholder 3"/>
          <p:cNvSpPr>
            <a:spLocks noGrp="1"/>
          </p:cNvSpPr>
          <p:nvPr>
            <p:ph type="dt" sz="half" idx="10"/>
          </p:nvPr>
        </p:nvSpPr>
        <p:spPr/>
        <p:txBody>
          <a:bodyPr/>
          <a:lstStyle/>
          <a:p>
            <a:fld id="{6AD9C684-BA7D-48B0-94F9-9DEDC6415C7E}"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30</a:t>
            </a:fld>
            <a:endParaRPr lang="en-US" dirty="0"/>
          </a:p>
        </p:txBody>
      </p:sp>
      <p:sp>
        <p:nvSpPr>
          <p:cNvPr id="6" name="AutoShape 2" descr="Buy Microprocessor Architecture, Programming, and Application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18859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55046"/>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716537"/>
            <a:ext cx="1601298" cy="214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70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Microprocessor as a CPU (MPU)</a:t>
            </a:r>
            <a:endParaRPr lang="en-US" dirty="0"/>
          </a:p>
          <a:p>
            <a:endParaRPr lang="en-US" dirty="0"/>
          </a:p>
          <a:p>
            <a:pPr algn="just"/>
            <a:r>
              <a:rPr lang="en-US" dirty="0" smtClean="0"/>
              <a:t>With </a:t>
            </a:r>
            <a:r>
              <a:rPr lang="en-US" dirty="0"/>
              <a:t>advent of integrated circuit technology, it became possible to build the CPU on a single chip, this came to be known as a microprocessor and the traditional block diagram is shown in fig.2</a:t>
            </a:r>
          </a:p>
          <a:p>
            <a:pPr algn="just"/>
            <a:endParaRPr lang="en-US" dirty="0"/>
          </a:p>
        </p:txBody>
      </p:sp>
      <p:sp>
        <p:nvSpPr>
          <p:cNvPr id="4" name="Date Placeholder 3"/>
          <p:cNvSpPr>
            <a:spLocks noGrp="1"/>
          </p:cNvSpPr>
          <p:nvPr>
            <p:ph type="dt" sz="half" idx="10"/>
          </p:nvPr>
        </p:nvSpPr>
        <p:spPr/>
        <p:txBody>
          <a:bodyPr/>
          <a:lstStyle/>
          <a:p>
            <a:fld id="{C9F9D276-E375-42B0-96E7-06C0D395FC1E}"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4</a:t>
            </a:fld>
            <a:endParaRPr lang="en-US" dirty="0"/>
          </a:p>
        </p:txBody>
      </p:sp>
    </p:spTree>
    <p:extLst>
      <p:ext uri="{BB962C8B-B14F-4D97-AF65-F5344CB8AC3E}">
        <p14:creationId xmlns:p14="http://schemas.microsoft.com/office/powerpoint/2010/main" val="160708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Microprocessor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i="1" dirty="0" smtClean="0"/>
              <a:t>Definition </a:t>
            </a:r>
            <a:r>
              <a:rPr lang="en-US" b="1" i="1" dirty="0"/>
              <a:t>1</a:t>
            </a:r>
            <a:endParaRPr lang="en-US" dirty="0"/>
          </a:p>
          <a:p>
            <a:endParaRPr lang="en-US" dirty="0"/>
          </a:p>
          <a:p>
            <a:pPr algn="just"/>
            <a:r>
              <a:rPr lang="en-US" b="1" dirty="0"/>
              <a:t>It is a semiconductor device manufactured using the VLSI technique. It includes the ALU, register arrays and control units on a single chip.</a:t>
            </a:r>
            <a:endParaRPr lang="en-US" dirty="0"/>
          </a:p>
          <a:p>
            <a:endParaRPr lang="en-US" dirty="0"/>
          </a:p>
          <a:p>
            <a:endParaRPr lang="en-US" dirty="0"/>
          </a:p>
          <a:p>
            <a:pPr marL="0" indent="0">
              <a:buNone/>
            </a:pPr>
            <a:r>
              <a:rPr lang="en-US" b="1" dirty="0"/>
              <a:t>Definition 2</a:t>
            </a:r>
            <a:endParaRPr lang="en-US" dirty="0"/>
          </a:p>
          <a:p>
            <a:pPr marL="0" indent="0">
              <a:buNone/>
            </a:pPr>
            <a:r>
              <a:rPr lang="en-US" b="1" dirty="0"/>
              <a:t> </a:t>
            </a:r>
            <a:endParaRPr lang="en-US" dirty="0"/>
          </a:p>
          <a:p>
            <a:pPr algn="just"/>
            <a:r>
              <a:rPr lang="en-US" b="1" dirty="0" smtClean="0"/>
              <a:t>It </a:t>
            </a:r>
            <a:r>
              <a:rPr lang="en-US" b="1" dirty="0"/>
              <a:t>is a program controlled device, which fetches (from memory), decodes and executes instructions. It is used as CPU in computers. Most microprocessors are single chip devices.</a:t>
            </a:r>
            <a:endParaRPr lang="en-US" dirty="0"/>
          </a:p>
          <a:p>
            <a:endParaRPr lang="en-US" dirty="0"/>
          </a:p>
        </p:txBody>
      </p:sp>
      <p:sp>
        <p:nvSpPr>
          <p:cNvPr id="4" name="Date Placeholder 3"/>
          <p:cNvSpPr>
            <a:spLocks noGrp="1"/>
          </p:cNvSpPr>
          <p:nvPr>
            <p:ph type="dt" sz="half" idx="10"/>
          </p:nvPr>
        </p:nvSpPr>
        <p:spPr/>
        <p:txBody>
          <a:bodyPr/>
          <a:lstStyle/>
          <a:p>
            <a:fld id="{A00C5D6A-5EF1-4330-B08D-C91A8A641CE3}"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5</a:t>
            </a:fld>
            <a:endParaRPr lang="en-US" dirty="0"/>
          </a:p>
        </p:txBody>
      </p:sp>
    </p:spTree>
    <p:extLst>
      <p:ext uri="{BB962C8B-B14F-4D97-AF65-F5344CB8AC3E}">
        <p14:creationId xmlns:p14="http://schemas.microsoft.com/office/powerpoint/2010/main" val="39240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6AD9C684-BA7D-48B0-94F9-9DEDC6415C7E}"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6</a:t>
            </a:fld>
            <a:endParaRPr lang="en-US" dirty="0"/>
          </a:p>
        </p:txBody>
      </p:sp>
      <p:pic>
        <p:nvPicPr>
          <p:cNvPr id="1026" name="Picture 2" descr="How to Interface Traffic light controller with 8085 Lab Trainer Kit"/>
          <p:cNvPicPr>
            <a:picLocks noChangeAspect="1" noChangeArrowheads="1"/>
          </p:cNvPicPr>
          <p:nvPr/>
        </p:nvPicPr>
        <p:blipFill rotWithShape="1">
          <a:blip r:embed="rId2">
            <a:extLst>
              <a:ext uri="{28A0092B-C50C-407E-A947-70E740481C1C}">
                <a14:useLocalDpi xmlns:a14="http://schemas.microsoft.com/office/drawing/2010/main" val="0"/>
              </a:ext>
            </a:extLst>
          </a:blip>
          <a:srcRect t="28637" b="13130"/>
          <a:stretch/>
        </p:blipFill>
        <p:spPr bwMode="auto">
          <a:xfrm>
            <a:off x="3505200" y="3085032"/>
            <a:ext cx="2524125" cy="146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23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Evolution of Microprocessor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a:t>
            </a:r>
            <a:r>
              <a:rPr lang="en-US" dirty="0"/>
              <a:t>advent of the integrated circuit led to the development of the microprocessor and microprocessor based computer system.</a:t>
            </a:r>
          </a:p>
          <a:p>
            <a:pPr marL="0" indent="0">
              <a:buNone/>
            </a:pPr>
            <a:r>
              <a:rPr lang="en-US" dirty="0"/>
              <a:t> </a:t>
            </a:r>
          </a:p>
          <a:p>
            <a:r>
              <a:rPr lang="en-US" i="1" u="sng" dirty="0"/>
              <a:t>First generation microprocessors</a:t>
            </a:r>
            <a:endParaRPr lang="en-US" dirty="0"/>
          </a:p>
          <a:p>
            <a:pPr marL="0" indent="0" algn="just">
              <a:buNone/>
            </a:pPr>
            <a:r>
              <a:rPr lang="en-US" dirty="0"/>
              <a:t>	</a:t>
            </a:r>
          </a:p>
          <a:p>
            <a:pPr algn="just"/>
            <a:r>
              <a:rPr lang="en-US" dirty="0" smtClean="0"/>
              <a:t>The </a:t>
            </a:r>
            <a:r>
              <a:rPr lang="en-US" dirty="0"/>
              <a:t>microprocessor introduced between 1971 and 1973 were the first generation microprocessors using PMOS (P-metal oxide semiconductor) technology. INTEL 4004, INTEL 4040 are first generation microprocessor and they are </a:t>
            </a:r>
            <a:r>
              <a:rPr lang="en-US" b="1" i="1" dirty="0"/>
              <a:t>4-bit</a:t>
            </a:r>
            <a:r>
              <a:rPr lang="en-US" dirty="0"/>
              <a:t> processors.</a:t>
            </a:r>
          </a:p>
          <a:p>
            <a:pPr marL="0" indent="0" algn="just">
              <a:buNone/>
            </a:pPr>
            <a:r>
              <a:rPr lang="en-US" b="1" dirty="0"/>
              <a:t> </a:t>
            </a:r>
            <a:endParaRPr lang="en-US" dirty="0"/>
          </a:p>
          <a:p>
            <a:pPr algn="just"/>
            <a:r>
              <a:rPr lang="en-US" i="1" u="sng" dirty="0"/>
              <a:t>Second generation microprocessors</a:t>
            </a:r>
            <a:endParaRPr lang="en-US" dirty="0"/>
          </a:p>
          <a:p>
            <a:pPr algn="just"/>
            <a:endParaRPr lang="en-US" dirty="0"/>
          </a:p>
          <a:p>
            <a:pPr algn="just"/>
            <a:r>
              <a:rPr lang="en-US" dirty="0" smtClean="0"/>
              <a:t>The </a:t>
            </a:r>
            <a:r>
              <a:rPr lang="en-US" dirty="0"/>
              <a:t>second generation microprocessors introduced in 1973 using NMOS (N-metal oxide semiconductor) technology. INTEL 8080, INTEL 8085 are second generation </a:t>
            </a:r>
            <a:r>
              <a:rPr lang="en-US" b="1" i="1" dirty="0"/>
              <a:t>8-bit</a:t>
            </a:r>
            <a:r>
              <a:rPr lang="en-US" dirty="0"/>
              <a:t> processors.</a:t>
            </a:r>
          </a:p>
          <a:p>
            <a:pPr marL="0" indent="0" algn="just">
              <a:buNone/>
            </a:pPr>
            <a:r>
              <a:rPr lang="en-US" dirty="0"/>
              <a:t> </a:t>
            </a:r>
          </a:p>
          <a:p>
            <a:endParaRPr lang="en-US" dirty="0"/>
          </a:p>
        </p:txBody>
      </p:sp>
      <p:sp>
        <p:nvSpPr>
          <p:cNvPr id="4" name="Date Placeholder 3"/>
          <p:cNvSpPr>
            <a:spLocks noGrp="1"/>
          </p:cNvSpPr>
          <p:nvPr>
            <p:ph type="dt" sz="half" idx="10"/>
          </p:nvPr>
        </p:nvSpPr>
        <p:spPr/>
        <p:txBody>
          <a:bodyPr/>
          <a:lstStyle/>
          <a:p>
            <a:fld id="{D7654303-F56E-4AD7-9814-973DF6AB002E}"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7</a:t>
            </a:fld>
            <a:endParaRPr lang="en-US" dirty="0"/>
          </a:p>
        </p:txBody>
      </p:sp>
    </p:spTree>
    <p:extLst>
      <p:ext uri="{BB962C8B-B14F-4D97-AF65-F5344CB8AC3E}">
        <p14:creationId xmlns:p14="http://schemas.microsoft.com/office/powerpoint/2010/main" val="238875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i="1" u="sng" dirty="0"/>
              <a:t>Third generation microprocessors</a:t>
            </a:r>
            <a:endParaRPr lang="en-US" dirty="0"/>
          </a:p>
          <a:p>
            <a:endParaRPr lang="en-US" dirty="0"/>
          </a:p>
          <a:p>
            <a:pPr algn="just"/>
            <a:r>
              <a:rPr lang="en-US" dirty="0" smtClean="0"/>
              <a:t>The </a:t>
            </a:r>
            <a:r>
              <a:rPr lang="en-US" dirty="0"/>
              <a:t>third generation microprocessors introduced after 1978 using HMOS (High density-metal oxide semiconductor) technology. INTEL 8086, INTEL 80186 are third generation </a:t>
            </a:r>
            <a:r>
              <a:rPr lang="en-US" b="1" i="1" dirty="0"/>
              <a:t>16-bit</a:t>
            </a:r>
            <a:r>
              <a:rPr lang="en-US" dirty="0"/>
              <a:t> processors.</a:t>
            </a:r>
          </a:p>
          <a:p>
            <a:pPr algn="just"/>
            <a:endParaRPr lang="en-US" dirty="0"/>
          </a:p>
          <a:p>
            <a:pPr algn="just"/>
            <a:r>
              <a:rPr lang="en-US" i="1" u="sng" dirty="0"/>
              <a:t>Fourth generation microprocessors</a:t>
            </a:r>
            <a:endParaRPr lang="en-US" dirty="0"/>
          </a:p>
          <a:p>
            <a:pPr algn="just"/>
            <a:endParaRPr lang="en-US" dirty="0"/>
          </a:p>
          <a:p>
            <a:pPr algn="just"/>
            <a:r>
              <a:rPr lang="en-US" dirty="0" smtClean="0"/>
              <a:t>The </a:t>
            </a:r>
            <a:r>
              <a:rPr lang="en-US" dirty="0"/>
              <a:t>fourth generation microprocessors introduced in 1980 using low power version of HMOS technology. </a:t>
            </a:r>
            <a:r>
              <a:rPr lang="en-US" dirty="0" err="1"/>
              <a:t>INTEl</a:t>
            </a:r>
            <a:r>
              <a:rPr lang="en-US" dirty="0"/>
              <a:t> 80386, INTEL 80486 are </a:t>
            </a:r>
            <a:r>
              <a:rPr lang="en-US" b="1" i="1" dirty="0"/>
              <a:t>32-bit</a:t>
            </a:r>
            <a:r>
              <a:rPr lang="en-US" dirty="0"/>
              <a:t> processors       </a:t>
            </a:r>
          </a:p>
          <a:p>
            <a:pPr marL="0" indent="0" algn="just">
              <a:buNone/>
            </a:pPr>
            <a:r>
              <a:rPr lang="en-US" i="1" dirty="0"/>
              <a:t> </a:t>
            </a:r>
            <a:endParaRPr lang="en-US" dirty="0"/>
          </a:p>
          <a:p>
            <a:pPr algn="just"/>
            <a:r>
              <a:rPr lang="en-US" i="1" u="sng" dirty="0"/>
              <a:t>Fifth generation microprocessors</a:t>
            </a:r>
            <a:endParaRPr lang="en-US" dirty="0"/>
          </a:p>
          <a:p>
            <a:pPr algn="just"/>
            <a:endParaRPr lang="en-US" dirty="0"/>
          </a:p>
          <a:p>
            <a:pPr algn="just"/>
            <a:r>
              <a:rPr lang="en-US" dirty="0" smtClean="0"/>
              <a:t>The </a:t>
            </a:r>
            <a:r>
              <a:rPr lang="en-US" dirty="0"/>
              <a:t>latest processor by INTEL is </a:t>
            </a:r>
            <a:r>
              <a:rPr lang="en-US" b="1" dirty="0"/>
              <a:t>Pentium</a:t>
            </a:r>
            <a:r>
              <a:rPr lang="en-US" dirty="0"/>
              <a:t> which is considered as fifth generation microprocessors. They are </a:t>
            </a:r>
            <a:r>
              <a:rPr lang="en-US" b="1" i="1" dirty="0"/>
              <a:t>64-bit</a:t>
            </a:r>
            <a:r>
              <a:rPr lang="en-US" dirty="0"/>
              <a:t> processors</a:t>
            </a:r>
          </a:p>
        </p:txBody>
      </p:sp>
      <p:sp>
        <p:nvSpPr>
          <p:cNvPr id="4" name="Date Placeholder 3"/>
          <p:cNvSpPr>
            <a:spLocks noGrp="1"/>
          </p:cNvSpPr>
          <p:nvPr>
            <p:ph type="dt" sz="half" idx="10"/>
          </p:nvPr>
        </p:nvSpPr>
        <p:spPr/>
        <p:txBody>
          <a:bodyPr/>
          <a:lstStyle/>
          <a:p>
            <a:fld id="{B01023F8-8DFA-4A36-BCF7-49F85AF8A38C}"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8</a:t>
            </a:fld>
            <a:endParaRPr lang="en-US" dirty="0"/>
          </a:p>
        </p:txBody>
      </p:sp>
    </p:spTree>
    <p:extLst>
      <p:ext uri="{BB962C8B-B14F-4D97-AF65-F5344CB8AC3E}">
        <p14:creationId xmlns:p14="http://schemas.microsoft.com/office/powerpoint/2010/main" val="416553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microprocessor kit</a:t>
            </a:r>
            <a:endParaRPr lang="en-US" dirty="0"/>
          </a:p>
        </p:txBody>
      </p:sp>
      <p:sp>
        <p:nvSpPr>
          <p:cNvPr id="4" name="Date Placeholder 3"/>
          <p:cNvSpPr>
            <a:spLocks noGrp="1"/>
          </p:cNvSpPr>
          <p:nvPr>
            <p:ph type="dt" sz="half" idx="10"/>
          </p:nvPr>
        </p:nvSpPr>
        <p:spPr/>
        <p:txBody>
          <a:bodyPr/>
          <a:lstStyle/>
          <a:p>
            <a:fld id="{6AD9C684-BA7D-48B0-94F9-9DEDC6415C7E}" type="datetime1">
              <a:rPr lang="en-US" smtClean="0"/>
              <a:t>8/4/2020</a:t>
            </a:fld>
            <a:endParaRPr lang="en-US" dirty="0"/>
          </a:p>
        </p:txBody>
      </p:sp>
      <p:sp>
        <p:nvSpPr>
          <p:cNvPr id="5" name="Slide Number Placeholder 4"/>
          <p:cNvSpPr>
            <a:spLocks noGrp="1"/>
          </p:cNvSpPr>
          <p:nvPr>
            <p:ph type="sldNum" sz="quarter" idx="12"/>
          </p:nvPr>
        </p:nvSpPr>
        <p:spPr/>
        <p:txBody>
          <a:bodyPr/>
          <a:lstStyle/>
          <a:p>
            <a:fld id="{F2865584-7B85-4782-B863-AA4D5F6918E1}" type="slidenum">
              <a:rPr lang="en-US" smtClean="0"/>
              <a:t>9</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2105025"/>
            <a:ext cx="3886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3872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440</TotalTime>
  <Words>1305</Words>
  <Application>Microsoft Office PowerPoint</Application>
  <PresentationFormat>On-screen Show (4:3)</PresentationFormat>
  <Paragraphs>258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II MSC PHYSICS</vt:lpstr>
      <vt:lpstr>Introduction</vt:lpstr>
      <vt:lpstr>PowerPoint Presentation</vt:lpstr>
      <vt:lpstr>PowerPoint Presentation</vt:lpstr>
      <vt:lpstr>Microprocessor</vt:lpstr>
      <vt:lpstr>PowerPoint Presentation</vt:lpstr>
      <vt:lpstr>Evolution of Microprocessor</vt:lpstr>
      <vt:lpstr>PowerPoint Presentation</vt:lpstr>
      <vt:lpstr>Model of microprocessor kit</vt:lpstr>
      <vt:lpstr>MICROPROCESSOR AND ITS OPERATIONS </vt:lpstr>
      <vt:lpstr>    i) Microprocessor initiated operations and 8085 bus organization</vt:lpstr>
      <vt:lpstr>Bus Structure</vt:lpstr>
      <vt:lpstr>PowerPoint Presentation</vt:lpstr>
      <vt:lpstr>PowerPoint Presentation</vt:lpstr>
      <vt:lpstr>PowerPoint Presentation</vt:lpstr>
      <vt:lpstr>ii) Internal operations </vt:lpstr>
      <vt:lpstr>8085 Programmable registers</vt:lpstr>
      <vt:lpstr>iii) Peripheral or externally initiated operations </vt:lpstr>
      <vt:lpstr>8085 IC</vt:lpstr>
      <vt:lpstr>8085 MICROPROCESSOR PINOUT AND SIGNALS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Books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MSC PHYSICS</dc:title>
  <dc:creator>intel</dc:creator>
  <cp:lastModifiedBy>Thilak</cp:lastModifiedBy>
  <cp:revision>30</cp:revision>
  <dcterms:created xsi:type="dcterms:W3CDTF">2016-10-16T22:17:53Z</dcterms:created>
  <dcterms:modified xsi:type="dcterms:W3CDTF">2020-08-04T01:16:34Z</dcterms:modified>
</cp:coreProperties>
</file>